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embedTrueTypeFonts="1">
  <p:sldMasterIdLst>
    <p:sldMasterId id="2147483648" r:id="rId1"/>
  </p:sldMasterIdLst>
  <p:notesMasterIdLst>
    <p:notesMasterId r:id="rId6"/>
  </p:notesMasterIdLst>
  <p:sldIdLst>
    <p:sldId id="514" r:id="rId2"/>
    <p:sldId id="515" r:id="rId3"/>
    <p:sldId id="516" r:id="rId4"/>
    <p:sldId id="517" r:id="rId5"/>
  </p:sldIdLst>
  <p:sldSz cx="12192000" cy="6858000"/>
  <p:notesSz cx="6797675" cy="9928225"/>
  <p:embeddedFontLst>
    <p:embeddedFont>
      <p:font typeface="Golos Text" panose="020B0604020202020204" charset="0"/>
      <p:regular r:id="rId7"/>
      <p:bold r:id="rId8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 userDrawn="1">
          <p15:clr>
            <a:srgbClr val="A4A3A4"/>
          </p15:clr>
        </p15:guide>
        <p15:guide id="2" pos="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аврентьева Екатерина Владимировна" initials="ЛЕВ" lastIdx="0" clrIdx="0">
    <p:extLst>
      <p:ext uri="{19B8F6BF-5375-455C-9EA6-DF929625EA0E}">
        <p15:presenceInfo xmlns:p15="http://schemas.microsoft.com/office/powerpoint/2012/main" userId="S-1-5-21-504954358-2660413175-1673920974-2176" providerId="AD"/>
      </p:ext>
    </p:extLst>
  </p:cmAuthor>
  <p:cmAuthor id="2" name="Реднякова Светлана Викторовна" initials="РСВ" lastIdx="0" clrIdx="1">
    <p:extLst>
      <p:ext uri="{19B8F6BF-5375-455C-9EA6-DF929625EA0E}">
        <p15:presenceInfo xmlns:p15="http://schemas.microsoft.com/office/powerpoint/2012/main" userId="S-1-5-21-116022207-583602576-2121419680-28744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603"/>
    <a:srgbClr val="FC9E61"/>
    <a:srgbClr val="D8ECAA"/>
    <a:srgbClr val="EEF7D9"/>
    <a:srgbClr val="D0EBB3"/>
    <a:srgbClr val="CDFFE4"/>
    <a:srgbClr val="79FFB6"/>
    <a:srgbClr val="FFB9B9"/>
    <a:srgbClr val="FFE1E1"/>
    <a:srgbClr val="FFF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8" autoAdjust="0"/>
    <p:restoredTop sz="59443" autoAdjust="0"/>
  </p:normalViewPr>
  <p:slideViewPr>
    <p:cSldViewPr snapToGrid="0">
      <p:cViewPr varScale="1">
        <p:scale>
          <a:sx n="100" d="100"/>
          <a:sy n="100" d="100"/>
        </p:scale>
        <p:origin x="428" y="48"/>
      </p:cViewPr>
      <p:guideLst>
        <p:guide orient="horz" pos="527"/>
        <p:guide pos="5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135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l">
              <a:defRPr sz="1200">
                <a:latin typeface="Golos Text" panose="020B0503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r">
              <a:defRPr sz="1200">
                <a:latin typeface="Golos Text" panose="020B0503020202020204" pitchFamily="34" charset="0"/>
              </a:defRPr>
            </a:lvl1pPr>
          </a:lstStyle>
          <a:p>
            <a:fld id="{3060417C-DB5E-4138-9AC4-4803921C546D}" type="datetimeFigureOut">
              <a:rPr lang="ru-RU" smtClean="0"/>
              <a:pPr/>
              <a:t>06.02.2025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0" rIns="91421" bIns="4571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21" tIns="45710" rIns="91421" bIns="4571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8134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l">
              <a:defRPr sz="1200">
                <a:latin typeface="Golos Text" panose="020B0503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r">
              <a:defRPr sz="1200">
                <a:latin typeface="Golos Text" panose="020B0503020202020204" pitchFamily="34" charset="0"/>
              </a:defRPr>
            </a:lvl1pPr>
          </a:lstStyle>
          <a:p>
            <a:fld id="{0BEAF0D0-AF07-4E5D-A6A0-4E0E1B0CE4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57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05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0A48A9E-B7EE-7A17-DC25-EC561037217B}"/>
              </a:ext>
            </a:extLst>
          </p:cNvPr>
          <p:cNvSpPr/>
          <p:nvPr userDrawn="1"/>
        </p:nvSpPr>
        <p:spPr>
          <a:xfrm>
            <a:off x="-9525" y="0"/>
            <a:ext cx="560388" cy="63087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D37AA835-D37C-D111-DD1C-BEEC4702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47" y="192478"/>
            <a:ext cx="10004077" cy="22159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>
              <a:defRPr lang="ru-RU" sz="1600" b="1" cap="all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8" name="Номер слайда 5">
            <a:extLst>
              <a:ext uri="{FF2B5EF4-FFF2-40B4-BE49-F238E27FC236}">
                <a16:creationId xmlns=""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1EC7472C-9B3D-6C07-49B9-DBD24EFD07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537" y="102988"/>
            <a:ext cx="331788" cy="34488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E2FD8EC-6A87-1FB0-543A-25D2BF867D9D}"/>
              </a:ext>
            </a:extLst>
          </p:cNvPr>
          <p:cNvSpPr txBox="1"/>
          <p:nvPr userDrawn="1"/>
        </p:nvSpPr>
        <p:spPr>
          <a:xfrm rot="16200000">
            <a:off x="-828938" y="4957589"/>
            <a:ext cx="220874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ОПЕРАТИВНОЕ </a:t>
            </a:r>
            <a:r>
              <a:rPr lang="ru-RU" sz="1000" b="1" cap="all" spc="-5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СОВЕЩАНИЕ</a:t>
            </a:r>
            <a:endParaRPr lang="ru-RU" sz="1000" b="1" cap="all" spc="-50" baseline="0" dirty="0">
              <a:solidFill>
                <a:schemeClr val="tx1">
                  <a:lumMod val="85000"/>
                  <a:lumOff val="15000"/>
                </a:schemeClr>
              </a:solidFill>
              <a:ea typeface="Golos Text" panose="020B0503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7CA74C32-ACB1-951D-81F5-990CA0862D7A}"/>
              </a:ext>
            </a:extLst>
          </p:cNvPr>
          <p:cNvCxnSpPr/>
          <p:nvPr userDrawn="1"/>
        </p:nvCxnSpPr>
        <p:spPr>
          <a:xfrm>
            <a:off x="-9525" y="4019550"/>
            <a:ext cx="560388" cy="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/>
            </a:solidFill>
            <a:prstDash val="solid"/>
            <a:tail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93515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 сн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A27D606-3F67-D5E6-EC71-6DC7C5C30579}"/>
              </a:ext>
            </a:extLst>
          </p:cNvPr>
          <p:cNvSpPr/>
          <p:nvPr userDrawn="1"/>
        </p:nvSpPr>
        <p:spPr>
          <a:xfrm>
            <a:off x="-9525" y="0"/>
            <a:ext cx="560388" cy="63087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6" name="Freeform: Shape 5">
            <a:extLst>
              <a:ext uri="{FF2B5EF4-FFF2-40B4-BE49-F238E27FC236}">
                <a16:creationId xmlns="" xmlns:a16="http://schemas.microsoft.com/office/drawing/2014/main" id="{A1E87950-3614-A0A0-4167-20CAB27E7953}"/>
              </a:ext>
            </a:extLst>
          </p:cNvPr>
          <p:cNvSpPr/>
          <p:nvPr userDrawn="1"/>
        </p:nvSpPr>
        <p:spPr>
          <a:xfrm>
            <a:off x="-9525" y="6315075"/>
            <a:ext cx="4305300" cy="542925"/>
          </a:xfrm>
          <a:custGeom>
            <a:avLst/>
            <a:gdLst>
              <a:gd name="connsiteX0" fmla="*/ 0 w 4305300"/>
              <a:gd name="connsiteY0" fmla="*/ 0 h 542925"/>
              <a:gd name="connsiteX1" fmla="*/ 571500 w 4305300"/>
              <a:gd name="connsiteY1" fmla="*/ 0 h 542925"/>
              <a:gd name="connsiteX2" fmla="*/ 4305300 w 4305300"/>
              <a:gd name="connsiteY2" fmla="*/ 542925 h 542925"/>
              <a:gd name="connsiteX3" fmla="*/ 0 w 4305300"/>
              <a:gd name="connsiteY3" fmla="*/ 542925 h 542925"/>
              <a:gd name="connsiteX4" fmla="*/ 0 w 4305300"/>
              <a:gd name="connsiteY4" fmla="*/ 0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5300" h="542925">
                <a:moveTo>
                  <a:pt x="0" y="0"/>
                </a:moveTo>
                <a:lnTo>
                  <a:pt x="571500" y="0"/>
                </a:lnTo>
                <a:lnTo>
                  <a:pt x="4305300" y="542925"/>
                </a:lnTo>
                <a:lnTo>
                  <a:pt x="0" y="5429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8" name="Номер слайда 5">
            <a:extLst>
              <a:ext uri="{FF2B5EF4-FFF2-40B4-BE49-F238E27FC236}">
                <a16:creationId xmlns=""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1EC7472C-9B3D-6C07-49B9-DBD24EFD07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537" y="102988"/>
            <a:ext cx="331788" cy="34488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" name="Text Placeholder 24">
            <a:extLst>
              <a:ext uri="{FF2B5EF4-FFF2-40B4-BE49-F238E27FC236}">
                <a16:creationId xmlns="" xmlns:a16="http://schemas.microsoft.com/office/drawing/2014/main" id="{2010541B-5266-4C88-EF4A-5287EA5AC6B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9074991" y="5972175"/>
            <a:ext cx="2863967" cy="655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* — </a:t>
            </a:r>
            <a:r>
              <a:rPr lang="ru-RU" dirty="0"/>
              <a:t>сноска</a:t>
            </a:r>
          </a:p>
        </p:txBody>
      </p:sp>
      <p:sp>
        <p:nvSpPr>
          <p:cNvPr id="3" name="Title 6">
            <a:extLst>
              <a:ext uri="{FF2B5EF4-FFF2-40B4-BE49-F238E27FC236}">
                <a16:creationId xmlns="" xmlns:a16="http://schemas.microsoft.com/office/drawing/2014/main" id="{2221D979-641B-9C3E-4168-1834AE40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47" y="192478"/>
            <a:ext cx="10239467" cy="22159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>
              <a:defRPr lang="ru-RU" sz="1600" b="1" cap="all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DB5807B-E050-9A04-E776-833A92BA84EF}"/>
              </a:ext>
            </a:extLst>
          </p:cNvPr>
          <p:cNvSpPr txBox="1"/>
          <p:nvPr userDrawn="1"/>
        </p:nvSpPr>
        <p:spPr>
          <a:xfrm rot="16200000">
            <a:off x="-828938" y="4896034"/>
            <a:ext cx="220874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ФИНАНСОВОЕ ОБЕСПЕЧЕНИЕ </a:t>
            </a:r>
            <a:b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</a:b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ФНС РОССИИ </a:t>
            </a:r>
            <a:r>
              <a:rPr lang="ru-RU" sz="1000" b="1" cap="all" spc="-50" baseline="0" dirty="0">
                <a:solidFill>
                  <a:schemeClr val="accent1"/>
                </a:solidFill>
                <a:ea typeface="Golos Text" panose="020B0503020202020204" pitchFamily="34" charset="0"/>
              </a:rPr>
              <a:t>В 2025 – 2027 годах</a:t>
            </a:r>
          </a:p>
        </p:txBody>
      </p:sp>
    </p:spTree>
    <p:extLst>
      <p:ext uri="{BB962C8B-B14F-4D97-AF65-F5344CB8AC3E}">
        <p14:creationId xmlns:p14="http://schemas.microsoft.com/office/powerpoint/2010/main" val="220439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6FCE374-540F-21E1-B8E3-96B2D4BDE96C}"/>
              </a:ext>
            </a:extLst>
          </p:cNvPr>
          <p:cNvSpPr/>
          <p:nvPr userDrawn="1"/>
        </p:nvSpPr>
        <p:spPr>
          <a:xfrm>
            <a:off x="0" y="0"/>
            <a:ext cx="2628900" cy="6858000"/>
          </a:xfrm>
          <a:prstGeom prst="rect">
            <a:avLst/>
          </a:prstGeom>
          <a:solidFill>
            <a:schemeClr val="accent6"/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9757DE8C-3834-DE78-5803-6B2628D4E75A}"/>
              </a:ext>
            </a:extLst>
          </p:cNvPr>
          <p:cNvSpPr/>
          <p:nvPr userDrawn="1"/>
        </p:nvSpPr>
        <p:spPr>
          <a:xfrm>
            <a:off x="2628899" y="1"/>
            <a:ext cx="5138278" cy="6857999"/>
          </a:xfrm>
          <a:custGeom>
            <a:avLst/>
            <a:gdLst>
              <a:gd name="connsiteX0" fmla="*/ 0 w 5138278"/>
              <a:gd name="connsiteY0" fmla="*/ 0 h 6857999"/>
              <a:gd name="connsiteX1" fmla="*/ 5138278 w 5138278"/>
              <a:gd name="connsiteY1" fmla="*/ 0 h 6857999"/>
              <a:gd name="connsiteX2" fmla="*/ 729260 w 5138278"/>
              <a:gd name="connsiteY2" fmla="*/ 641744 h 6857999"/>
              <a:gd name="connsiteX3" fmla="*/ 729260 w 5138278"/>
              <a:gd name="connsiteY3" fmla="*/ 6228617 h 6857999"/>
              <a:gd name="connsiteX4" fmla="*/ 4974731 w 5138278"/>
              <a:gd name="connsiteY4" fmla="*/ 6857999 h 6857999"/>
              <a:gd name="connsiteX5" fmla="*/ 0 w 5138278"/>
              <a:gd name="connsiteY5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8278" h="6857999">
                <a:moveTo>
                  <a:pt x="0" y="0"/>
                </a:moveTo>
                <a:lnTo>
                  <a:pt x="5138278" y="0"/>
                </a:lnTo>
                <a:lnTo>
                  <a:pt x="729260" y="641744"/>
                </a:lnTo>
                <a:lnTo>
                  <a:pt x="729260" y="6228617"/>
                </a:lnTo>
                <a:lnTo>
                  <a:pt x="4974731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18" name="Номер слайда 5">
            <a:extLst>
              <a:ext uri="{FF2B5EF4-FFF2-40B4-BE49-F238E27FC236}">
                <a16:creationId xmlns=""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A36FCBEA-7CB6-2731-2154-F08D4AFD6E6B}"/>
              </a:ext>
            </a:extLst>
          </p:cNvPr>
          <p:cNvGrpSpPr/>
          <p:nvPr userDrawn="1"/>
        </p:nvGrpSpPr>
        <p:grpSpPr>
          <a:xfrm>
            <a:off x="0" y="0"/>
            <a:ext cx="550862" cy="550862"/>
            <a:chOff x="11641138" y="5205414"/>
            <a:chExt cx="550862" cy="550862"/>
          </a:xfrm>
        </p:grpSpPr>
        <p:sp>
          <p:nvSpPr>
            <p:cNvPr id="3" name="Rectangle 2">
              <a:extLst>
                <a:ext uri="{FF2B5EF4-FFF2-40B4-BE49-F238E27FC236}">
                  <a16:creationId xmlns="" xmlns:a16="http://schemas.microsoft.com/office/drawing/2014/main" id="{05325DF2-8AB5-AE36-E39D-2122AAB85A78}"/>
                </a:ext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" name="Graphic 3">
              <a:extLst>
                <a:ext uri="{FF2B5EF4-FFF2-40B4-BE49-F238E27FC236}">
                  <a16:creationId xmlns="" xmlns:a16="http://schemas.microsoft.com/office/drawing/2014/main" id="{1EC7472C-9B3D-6C07-49B9-DBD24EFD07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750675" y="5308402"/>
              <a:ext cx="331788" cy="344886"/>
            </a:xfrm>
            <a:prstGeom prst="rect">
              <a:avLst/>
            </a:prstGeom>
          </p:spPr>
        </p:pic>
      </p:grp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F60E1F1-1DDA-8682-CAFF-211FA5461D2C}"/>
              </a:ext>
            </a:extLst>
          </p:cNvPr>
          <p:cNvSpPr txBox="1"/>
          <p:nvPr userDrawn="1"/>
        </p:nvSpPr>
        <p:spPr>
          <a:xfrm rot="16200000">
            <a:off x="-828938" y="4896034"/>
            <a:ext cx="220874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ФИНАНСОВОЕ ОБЕСПЕЧЕНИЕ </a:t>
            </a:r>
            <a:b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</a:b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ФНС РОССИИ </a:t>
            </a:r>
            <a:r>
              <a:rPr lang="ru-RU" sz="1000" b="1" cap="all" spc="-50" baseline="0" dirty="0">
                <a:solidFill>
                  <a:schemeClr val="accent1"/>
                </a:solidFill>
                <a:ea typeface="Golos Text" panose="020B0503020202020204" pitchFamily="34" charset="0"/>
              </a:rPr>
              <a:t>В 2025 – 2027 годах</a:t>
            </a:r>
          </a:p>
        </p:txBody>
      </p:sp>
    </p:spTree>
    <p:extLst>
      <p:ext uri="{BB962C8B-B14F-4D97-AF65-F5344CB8AC3E}">
        <p14:creationId xmlns:p14="http://schemas.microsoft.com/office/powerpoint/2010/main" val="298798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2" y="6356852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74D8B53-9AEF-44C7-A20E-D2B8D24A993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06.02.2025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5" y="6356852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852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18930A3-3DD8-4136-AB25-C59449107C9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756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33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3" r:id="rId3"/>
    <p:sldLayoutId id="2147483652" r:id="rId4"/>
    <p:sldLayoutId id="2147483666" r:id="rId5"/>
  </p:sldLayoutIdLst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46">
          <p15:clr>
            <a:srgbClr val="F26B43"/>
          </p15:clr>
        </p15:guide>
        <p15:guide id="3" orient="horz" pos="3974">
          <p15:clr>
            <a:srgbClr val="F26B43"/>
          </p15:clr>
        </p15:guide>
        <p15:guide id="4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4979&amp;dst=26106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hyperlink" Target="https://login.consultant.ru/link/?req=doc&amp;base=LAW&amp;n=494979&amp;dst=737" TargetMode="External"/><Relationship Id="rId4" Type="http://schemas.openxmlformats.org/officeDocument/2006/relationships/hyperlink" Target="https://login.consultant.ru/link/?req=doc&amp;base=LAW&amp;n=494979&amp;dst=19911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94979&amp;dst=24468" TargetMode="External"/><Relationship Id="rId3" Type="http://schemas.openxmlformats.org/officeDocument/2006/relationships/hyperlink" Target="https://login.consultant.ru/link/?req=doc&amp;base=LAW&amp;n=494979&amp;dst=26049" TargetMode="External"/><Relationship Id="rId7" Type="http://schemas.openxmlformats.org/officeDocument/2006/relationships/hyperlink" Target="https://login.consultant.ru/link/?req=doc&amp;base=LAW&amp;n=494979&amp;dst=5578" TargetMode="External"/><Relationship Id="rId2" Type="http://schemas.openxmlformats.org/officeDocument/2006/relationships/hyperlink" Target="https://login.consultant.ru/link/?req=doc&amp;base=LAW&amp;n=494979&amp;dst=2717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94979&amp;dst=26117" TargetMode="External"/><Relationship Id="rId5" Type="http://schemas.openxmlformats.org/officeDocument/2006/relationships/hyperlink" Target="https://login.consultant.ru/link/?req=doc&amp;base=LAW&amp;n=494979&amp;dst=26074" TargetMode="External"/><Relationship Id="rId4" Type="http://schemas.openxmlformats.org/officeDocument/2006/relationships/hyperlink" Target="https://login.consultant.ru/link/?req=doc&amp;base=LAW&amp;n=494979&amp;dst=19964" TargetMode="External"/><Relationship Id="rId9" Type="http://schemas.openxmlformats.org/officeDocument/2006/relationships/hyperlink" Target="https://login.consultant.ru/link/?req=doc&amp;base=LAW&amp;n=494979&amp;dst=2452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94979&amp;dst=101443" TargetMode="External"/><Relationship Id="rId2" Type="http://schemas.openxmlformats.org/officeDocument/2006/relationships/hyperlink" Target="https://login.consultant.ru/link/?req=doc&amp;base=LAW&amp;n=494979&amp;dst=159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94979&amp;dst=737" TargetMode="External"/><Relationship Id="rId4" Type="http://schemas.openxmlformats.org/officeDocument/2006/relationships/hyperlink" Target="https://login.consultant.ru/link/?req=doc&amp;base=LAW&amp;n=494979&amp;dst=557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600" y="348370"/>
            <a:ext cx="10004077" cy="221599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25000"/>
                  </a:schemeClr>
                </a:solidFill>
              </a:rPr>
              <a:t>Страховые взносы с 1 января 2025 года</a:t>
            </a:r>
            <a:endParaRPr lang="ru-RU" dirty="0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164" y="689240"/>
            <a:ext cx="11607114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Введен пониженный тариф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страховых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взносов:</a:t>
            </a:r>
          </a:p>
          <a:p>
            <a:pPr marL="342900" indent="-342900">
              <a:buFontTx/>
              <a:buChar char="-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ля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субъектов МСП, занятых обрабатывающим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производством, (п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. 2.6 ст. 427 НК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РФ) – в размере 7,6% в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отношении части выплат в пользу физического лица, определяемой по итогам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  каждого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календарного месяца как превышение над величиной полуторакратного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МРОТ;</a:t>
            </a:r>
          </a:p>
          <a:p>
            <a:pPr marL="342900" indent="-342900">
              <a:buFontTx/>
              <a:buChar char="-"/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централизованных религиозных организаций и религиозных организаций, входящих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в структуру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централизованных религиозных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организаций, (п. п. 23 п. 1 ст. 427 НК РФ) -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в размере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7,6%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в пределах установленной единой предельной величины базы для исчисления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СВ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и 0,0%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свыше единой предельной величины базы для исчисления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СВ.</a:t>
            </a:r>
          </a:p>
          <a:p>
            <a:endParaRPr lang="ru-RU" sz="1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На 2025 год предельная база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для исчисления взносов равна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2 759 тыс.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рублей.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900" dirty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МРОТ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равен 22 440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рублей.</a:t>
            </a:r>
          </a:p>
          <a:p>
            <a:endParaRPr lang="ru-RU" sz="1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Увеличен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 1 до 1,5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МРОТ лимит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по выплатам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физическим лицам для субъектов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МСП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применяющих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пониженные тарифы взносов в размере 15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%.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1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Утверждена новая форма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РСВ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(представляется начиная с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I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квартала 2025 года). Одно из основных изменений: в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подраздел 3.2.1 раздела 3 ввели графу 141 (приложение 6 к приказу). В ней нужно отражать выплаты по ГПД. </a:t>
            </a:r>
          </a:p>
        </p:txBody>
      </p:sp>
    </p:spTree>
    <p:extLst>
      <p:ext uri="{BB962C8B-B14F-4D97-AF65-F5344CB8AC3E}">
        <p14:creationId xmlns:p14="http://schemas.microsoft.com/office/powerpoint/2010/main" val="3528632256"/>
      </p:ext>
    </p:extLst>
  </p:cSld>
  <p:clrMapOvr>
    <a:masterClrMapping/>
  </p:clrMapOvr>
  <p:transition spd="slow" advTm="5056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600" y="348370"/>
            <a:ext cx="10004077" cy="221599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25000"/>
                  </a:schemeClr>
                </a:solidFill>
              </a:rPr>
              <a:t>Прогрессивные СТАВКИ НДФЛ с 1 января 2025 года</a:t>
            </a:r>
            <a:endParaRPr lang="ru-RU" dirty="0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164" y="903424"/>
            <a:ext cx="1160711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резидентов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РФ, в частности для зарплаты, ставка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установлена в следующих размерах (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п. 1 ст. 224 НК РФ):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13% - если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сумма налоговых баз за налоговый период менее 2,4 млн руб. или равна этой сумме;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312 тыс. руб. + 15% с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суммы налоговых баз свыше 2,4 млн руб. - если сумма баз за налоговый период более 2,4 млн, но не более 5 млн руб.;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702 тыс. руб. + 18% с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суммы налоговых баз свыше 5 млн руб. - если сумма баз за налоговый период более 5 млн, но не более 20 млн руб.;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3 402 тыс. руб. + 20% с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суммы налоговых баз свыше 20 млн руб. - если сумма баз за налоговый период более 20 млн, но не более 50 млн руб.;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9 402 тыс. руб. + 22% с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суммы налоговых баз свыше 50 млн руб. - если сумма баз за налоговый период превысила 50 млн руб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.</a:t>
            </a:r>
            <a:endParaRPr lang="ru-RU" sz="1900" dirty="0">
              <a:solidFill>
                <a:schemeClr val="accent1">
                  <a:lumMod val="50000"/>
                </a:schemeClr>
              </a:solidFill>
              <a:hlinkClick r:id="rId5"/>
            </a:endParaRPr>
          </a:p>
        </p:txBody>
      </p:sp>
    </p:spTree>
    <p:extLst>
      <p:ext uri="{BB962C8B-B14F-4D97-AF65-F5344CB8AC3E}">
        <p14:creationId xmlns:p14="http://schemas.microsoft.com/office/powerpoint/2010/main" val="3958177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5056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600" y="348370"/>
            <a:ext cx="10004077" cy="221599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25000"/>
                  </a:schemeClr>
                </a:solidFill>
              </a:rPr>
              <a:t>Прогрессивные СТАВКИ НДФЛ с 1 января 2025 года</a:t>
            </a:r>
            <a:endParaRPr lang="ru-RU" dirty="0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5026" y="757289"/>
            <a:ext cx="11607114" cy="585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ставке 13% и 15% с суммы налоговых баз, превышающей 2,4 млн руб., облагаются, например, доходы резидента РФ от продажи имущества 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кроме ЦБ)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 долей в нем, стоимость имущества (за исключением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ЦБ),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полученного в результате дарения, страховые выплаты и выплаты по пенсионному обеспечению, доходы от долевого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участия 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пп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. 1 -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3 п. 6 ст. 210,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п. 1.1 ст. 224 НК РФ).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Ставка 13% и 15% с суммы налоговых баз, превышающей 5 млн руб., применяется в том числе к доходам резидента РФ в виде оплаты труда, получаемой в связи с работой в районах Крайнего Севера и приравненных к ним местностях, в части, относящейся к районным коэффициентам и процентным надбавкам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п. 6.2 ст. 210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6"/>
              </a:rPr>
              <a:t>п. 1.2 ст. 224 НК РФ).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Ставка 30% применяется при расчете НДФЛ с доходов нерезидентов (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7"/>
              </a:rPr>
              <a:t>п. 3 ст. 224 НК РФ). Для некоторых доходов нерезидентов установлена прогрессивная ставка НДФЛ - 13, 15, 18, 20, 22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7"/>
              </a:rPr>
              <a:t>%.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7"/>
              </a:rPr>
              <a:t>Например, такая ставка применяется к доходам нерезидента - высококвалифицированного специалиста или нерезидента - дистанционного работника, который получает выплаты от российской организации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7"/>
              </a:rPr>
              <a:t>или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7"/>
              </a:rPr>
              <a:t>обособленного подразделения иностранной организации в РФ (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8"/>
              </a:rPr>
              <a:t>пп. 6.2 п. 1 ст. 208, п. п. 3,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hlinkClick r:id="rId9"/>
              </a:rPr>
              <a:t>3.1 ст. 224 НК РФ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9"/>
              </a:rPr>
              <a:t>).</a:t>
            </a:r>
            <a:endParaRPr lang="ru-RU" dirty="0">
              <a:solidFill>
                <a:schemeClr val="accent1">
                  <a:lumMod val="50000"/>
                </a:schemeClr>
              </a:solidFill>
              <a:hlinkClick r:id="rId9"/>
            </a:endParaRPr>
          </a:p>
        </p:txBody>
      </p:sp>
    </p:spTree>
    <p:extLst>
      <p:ext uri="{BB962C8B-B14F-4D97-AF65-F5344CB8AC3E}">
        <p14:creationId xmlns:p14="http://schemas.microsoft.com/office/powerpoint/2010/main" val="3906065547"/>
      </p:ext>
    </p:extLst>
  </p:cSld>
  <p:clrMapOvr>
    <a:masterClrMapping/>
  </p:clrMapOvr>
  <p:transition spd="slow" advTm="5056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600" y="348370"/>
            <a:ext cx="10004077" cy="221599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25000"/>
                  </a:schemeClr>
                </a:solidFill>
              </a:rPr>
              <a:t>Прогрессивные СТАВКИ НДФЛ с 1 января 2025 года</a:t>
            </a:r>
            <a:endParaRPr lang="ru-RU" dirty="0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164" y="829284"/>
            <a:ext cx="11607114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Ставки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35, 15 и 9% применяются к ограниченному кругу видов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доходов: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</a:rPr>
              <a:t>Так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, ставка 35% применяется, например, в отношении выигрышей и призов от участия в конкурсах и играх, проводимых в целях рекламы, к сумме, превышающей 4 000 руб. (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п. 28 ст. 217, 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п. 2 ст. 224 НК РФ).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Ставка 15% применяется, в частности, при расчете НДФЛ с дивидендов, выплачиваемых нерезидентам, а также к доходам нерезидентов в виде процентов по вкладам (остаткам на счетах) в банках, находящихся на территории РФ (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п. 3 ст. 224 НК РФ).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</a:rPr>
              <a:t>Ставка 9% применяется, например, в отношении доходов в виде процентов по облигациям с ипотечным покрытием, эмитированным до 1 января 2007 г. (</a:t>
            </a:r>
            <a:r>
              <a:rPr lang="ru-RU" sz="1900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п. 5 ст. 224 НК РФ).</a:t>
            </a:r>
          </a:p>
        </p:txBody>
      </p:sp>
    </p:spTree>
    <p:extLst>
      <p:ext uri="{BB962C8B-B14F-4D97-AF65-F5344CB8AC3E}">
        <p14:creationId xmlns:p14="http://schemas.microsoft.com/office/powerpoint/2010/main" val="3786353062"/>
      </p:ext>
    </p:extLst>
  </p:cSld>
  <p:clrMapOvr>
    <a:masterClrMapping/>
  </p:clrMapOvr>
  <p:transition spd="slow" advTm="5056"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NS-20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561FC"/>
      </a:accent1>
      <a:accent2>
        <a:srgbClr val="5494FC"/>
      </a:accent2>
      <a:accent3>
        <a:srgbClr val="8CB7FB"/>
      </a:accent3>
      <a:accent4>
        <a:srgbClr val="B5D1FA"/>
      </a:accent4>
      <a:accent5>
        <a:srgbClr val="D1E3F9"/>
      </a:accent5>
      <a:accent6>
        <a:srgbClr val="DEEBF7"/>
      </a:accent6>
      <a:hlink>
        <a:srgbClr val="0561FC"/>
      </a:hlink>
      <a:folHlink>
        <a:srgbClr val="954F72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6350">
          <a:gradFill>
            <a:gsLst>
              <a:gs pos="100000">
                <a:schemeClr val="accent1">
                  <a:alpha val="0"/>
                </a:schemeClr>
              </a:gs>
              <a:gs pos="0">
                <a:schemeClr val="accent1">
                  <a:alpha val="0"/>
                </a:schemeClr>
              </a:gs>
              <a:gs pos="23000">
                <a:schemeClr val="accent1"/>
              </a:gs>
            </a:gsLst>
            <a:lin ang="0" scaled="0"/>
          </a:gradFill>
          <a:prstDash val="solid"/>
        </a:ln>
      </a:spPr>
      <a:bodyPr rtlCol="0" anchor="ctr"/>
      <a:lstStyle>
        <a:defPPr algn="ctr">
          <a:defRPr>
            <a:solidFill>
              <a:prstClr val="white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gradFill>
          <a:gsLst>
            <a:gs pos="0">
              <a:schemeClr val="bg1">
                <a:alpha val="99000"/>
              </a:schemeClr>
            </a:gs>
            <a:gs pos="41000">
              <a:schemeClr val="bg1">
                <a:alpha val="0"/>
              </a:schemeClr>
            </a:gs>
          </a:gsLst>
          <a:lin ang="3600000" scaled="0"/>
        </a:gradFill>
        <a:ln w="6350">
          <a:solidFill>
            <a:schemeClr val="bg1">
              <a:lumMod val="85000"/>
            </a:schemeClr>
          </a:solidFill>
          <a:prstDash val="solid"/>
          <a:tailEnd type="none"/>
        </a:ln>
      </a:spPr>
      <a:bodyPr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NS-2024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561FC"/>
    </a:accent1>
    <a:accent2>
      <a:srgbClr val="5494FC"/>
    </a:accent2>
    <a:accent3>
      <a:srgbClr val="8CB7FB"/>
    </a:accent3>
    <a:accent4>
      <a:srgbClr val="B5D1FA"/>
    </a:accent4>
    <a:accent5>
      <a:srgbClr val="D1E3F9"/>
    </a:accent5>
    <a:accent6>
      <a:srgbClr val="DEEBF7"/>
    </a:accent6>
    <a:hlink>
      <a:srgbClr val="0561FC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9826</TotalTime>
  <Words>801</Words>
  <Application>Microsoft Office PowerPoint</Application>
  <PresentationFormat>Широкоэкранный</PresentationFormat>
  <Paragraphs>28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Wingdings</vt:lpstr>
      <vt:lpstr>Arial</vt:lpstr>
      <vt:lpstr>Golos Text</vt:lpstr>
      <vt:lpstr>Office Theme</vt:lpstr>
      <vt:lpstr>Страховые взносы с 1 января 2025 года</vt:lpstr>
      <vt:lpstr>Прогрессивные СТАВКИ НДФЛ с 1 января 2025 года</vt:lpstr>
      <vt:lpstr>Прогрессивные СТАВКИ НДФЛ с 1 января 2025 года</vt:lpstr>
      <vt:lpstr>Прогрессивные СТАВКИ НДФЛ с 1 января 2025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ФНС России</dc:title>
  <dc:creator>Hamlet Markarian</dc:creator>
  <cp:lastModifiedBy>Семенчук Алина Юрьевна</cp:lastModifiedBy>
  <cp:revision>1314</cp:revision>
  <cp:lastPrinted>2025-02-06T08:36:16Z</cp:lastPrinted>
  <dcterms:created xsi:type="dcterms:W3CDTF">2023-10-26T17:06:29Z</dcterms:created>
  <dcterms:modified xsi:type="dcterms:W3CDTF">2025-02-06T14:52:03Z</dcterms:modified>
</cp:coreProperties>
</file>