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918" r:id="rId1"/>
  </p:sldMasterIdLst>
  <p:notesMasterIdLst>
    <p:notesMasterId r:id="rId26"/>
  </p:notesMasterIdLst>
  <p:sldIdLst>
    <p:sldId id="290" r:id="rId2"/>
    <p:sldId id="316" r:id="rId3"/>
    <p:sldId id="312" r:id="rId4"/>
    <p:sldId id="320" r:id="rId5"/>
    <p:sldId id="354" r:id="rId6"/>
    <p:sldId id="362" r:id="rId7"/>
    <p:sldId id="363" r:id="rId8"/>
    <p:sldId id="305" r:id="rId9"/>
    <p:sldId id="357" r:id="rId10"/>
    <p:sldId id="375" r:id="rId11"/>
    <p:sldId id="371" r:id="rId12"/>
    <p:sldId id="348" r:id="rId13"/>
    <p:sldId id="349" r:id="rId14"/>
    <p:sldId id="372" r:id="rId15"/>
    <p:sldId id="353" r:id="rId16"/>
    <p:sldId id="351" r:id="rId17"/>
    <p:sldId id="356" r:id="rId18"/>
    <p:sldId id="360" r:id="rId19"/>
    <p:sldId id="358" r:id="rId20"/>
    <p:sldId id="373" r:id="rId21"/>
    <p:sldId id="374" r:id="rId22"/>
    <p:sldId id="364" r:id="rId23"/>
    <p:sldId id="365" r:id="rId24"/>
    <p:sldId id="361" r:id="rId25"/>
  </p:sldIdLst>
  <p:sldSz cx="9599613" cy="7199313"/>
  <p:notesSz cx="6808788" cy="9940925"/>
  <p:defaultTextStyle>
    <a:defPPr>
      <a:defRPr lang="ru-RU"/>
    </a:defPPr>
    <a:lvl1pPr marL="0" algn="l" defTabSz="9133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695" algn="l" defTabSz="9133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390" algn="l" defTabSz="9133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084" algn="l" defTabSz="9133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6780" algn="l" defTabSz="9133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3470" algn="l" defTabSz="9133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0167" algn="l" defTabSz="9133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6860" algn="l" defTabSz="9133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3555" algn="l" defTabSz="9133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8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8C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52" autoAdjust="0"/>
    <p:restoredTop sz="88043" autoAdjust="0"/>
  </p:normalViewPr>
  <p:slideViewPr>
    <p:cSldViewPr>
      <p:cViewPr varScale="1">
        <p:scale>
          <a:sx n="83" d="100"/>
          <a:sy n="83" d="100"/>
        </p:scale>
        <p:origin x="1716" y="64"/>
      </p:cViewPr>
      <p:guideLst>
        <p:guide orient="horz" pos="2268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2950475" cy="497047"/>
          </a:xfrm>
          <a:prstGeom prst="rect">
            <a:avLst/>
          </a:prstGeom>
        </p:spPr>
        <p:txBody>
          <a:bodyPr vert="horz" lIns="91726" tIns="45865" rIns="91726" bIns="4586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41" y="2"/>
            <a:ext cx="2950475" cy="497047"/>
          </a:xfrm>
          <a:prstGeom prst="rect">
            <a:avLst/>
          </a:prstGeom>
        </p:spPr>
        <p:txBody>
          <a:bodyPr vert="horz" lIns="91726" tIns="45865" rIns="91726" bIns="45865" rtlCol="0"/>
          <a:lstStyle>
            <a:lvl1pPr algn="r">
              <a:defRPr sz="1200"/>
            </a:lvl1pPr>
          </a:lstStyle>
          <a:p>
            <a:fld id="{01DC8A2A-98AA-4C28-AB5F-6B9EE7A8013C}" type="datetimeFigureOut">
              <a:rPr lang="ru-RU" smtClean="0"/>
              <a:t>06.02.2025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73638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26" tIns="45865" rIns="91726" bIns="4586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940"/>
            <a:ext cx="5447030" cy="4473417"/>
          </a:xfrm>
          <a:prstGeom prst="rect">
            <a:avLst/>
          </a:prstGeom>
        </p:spPr>
        <p:txBody>
          <a:bodyPr vert="horz" lIns="91726" tIns="45865" rIns="91726" bIns="45865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42156"/>
            <a:ext cx="2950475" cy="497047"/>
          </a:xfrm>
          <a:prstGeom prst="rect">
            <a:avLst/>
          </a:prstGeom>
        </p:spPr>
        <p:txBody>
          <a:bodyPr vert="horz" lIns="91726" tIns="45865" rIns="91726" bIns="4586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41" y="9442156"/>
            <a:ext cx="2950475" cy="497047"/>
          </a:xfrm>
          <a:prstGeom prst="rect">
            <a:avLst/>
          </a:prstGeom>
        </p:spPr>
        <p:txBody>
          <a:bodyPr vert="horz" lIns="91726" tIns="45865" rIns="91726" bIns="45865" rtlCol="0" anchor="b"/>
          <a:lstStyle>
            <a:lvl1pPr algn="r">
              <a:defRPr sz="1200"/>
            </a:lvl1pPr>
          </a:lstStyle>
          <a:p>
            <a:fld id="{C2061C2C-760E-4C40-80C1-A08E2737D6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654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3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695" algn="l" defTabSz="9133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390" algn="l" defTabSz="9133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84" algn="l" defTabSz="9133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6780" algn="l" defTabSz="9133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3470" algn="l" defTabSz="9133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0167" algn="l" defTabSz="9133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6860" algn="l" defTabSz="9133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3555" algn="l" defTabSz="9133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61C2C-760E-4C40-80C1-A08E2737D6FA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3636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61C2C-760E-4C40-80C1-A08E2737D6FA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6795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61C2C-760E-4C40-80C1-A08E2737D6FA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282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9971" y="2236455"/>
            <a:ext cx="8159671" cy="154318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9942" y="4079612"/>
            <a:ext cx="6719729" cy="183982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9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9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94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93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9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89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87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86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0E98D-5BE0-4830-B0F3-FA4395AC6A5E}" type="datetime1">
              <a:rPr lang="ru-RU" smtClean="0"/>
              <a:t>06.02.2025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D79B-E2FD-4CA3-89BC-C451034D465D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428" y="1511"/>
            <a:ext cx="9598187" cy="71968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47324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78299-2FFC-46CB-AAB2-294EC8E3ACDA}" type="datetime1">
              <a:rPr lang="ru-RU" smtClean="0"/>
              <a:t>06.02.2025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D79B-E2FD-4CA3-89BC-C451034D46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034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59720" y="288308"/>
            <a:ext cx="2159913" cy="614274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9980" y="288308"/>
            <a:ext cx="6319746" cy="614274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5DBF0-A7EA-4242-AF5A-33847BD0C21B}" type="datetime1">
              <a:rPr lang="ru-RU" smtClean="0"/>
              <a:t>06.02.2025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D79B-E2FD-4CA3-89BC-C451034D46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041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24216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694" y="2022"/>
            <a:ext cx="9598188" cy="7196811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63842" y="1686856"/>
            <a:ext cx="7685453" cy="5069599"/>
          </a:xfrm>
        </p:spPr>
        <p:txBody>
          <a:bodyPr/>
          <a:lstStyle>
            <a:lvl1pPr marL="414907" indent="0">
              <a:buFontTx/>
              <a:buNone/>
              <a:defRPr b="1">
                <a:latin typeface="+mj-lt"/>
              </a:defRPr>
            </a:lvl1pPr>
            <a:lvl2pPr marL="411326" indent="3672">
              <a:defRPr>
                <a:latin typeface="+mj-lt"/>
              </a:defRPr>
            </a:lvl2pPr>
            <a:lvl3pPr marL="717551" indent="-297161">
              <a:tabLst/>
              <a:defRPr>
                <a:latin typeface="+mj-lt"/>
              </a:defRPr>
            </a:lvl3pPr>
            <a:lvl4pPr marL="0" indent="411326">
              <a:lnSpc>
                <a:spcPts val="2080"/>
              </a:lnSpc>
              <a:spcBef>
                <a:spcPts val="463"/>
              </a:spcBef>
              <a:defRPr>
                <a:latin typeface="+mj-lt"/>
              </a:defRPr>
            </a:lvl4pPr>
            <a:lvl5pPr>
              <a:lnSpc>
                <a:spcPts val="2080"/>
              </a:lnSpc>
              <a:spcBef>
                <a:spcPts val="463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6221948" y="5382249"/>
            <a:ext cx="969639" cy="395609"/>
          </a:xfrm>
          <a:prstGeom prst="rect">
            <a:avLst/>
          </a:prstGeom>
          <a:noFill/>
        </p:spPr>
        <p:txBody>
          <a:bodyPr wrap="square" lIns="104365" tIns="52180" rIns="104365" bIns="52180" rtlCol="0">
            <a:noAutofit/>
          </a:bodyPr>
          <a:lstStyle/>
          <a:p>
            <a:endParaRPr lang="ru-RU" sz="2400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863625" y="526088"/>
            <a:ext cx="7702778" cy="1160837"/>
          </a:xfrm>
        </p:spPr>
        <p:txBody>
          <a:bodyPr/>
          <a:lstStyle>
            <a:lvl1pPr marL="0" marR="0" indent="0" defTabSz="119054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6300"/>
            </a:lvl1pPr>
          </a:lstStyle>
          <a:p>
            <a:pPr marL="0" marR="0" lvl="0" indent="0" defTabSz="119054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5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E2D79B-E2FD-4CA3-89BC-C451034D46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68" y="498"/>
            <a:ext cx="9598188" cy="7196811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63842" y="1686856"/>
            <a:ext cx="7685453" cy="5069599"/>
          </a:xfrm>
        </p:spPr>
        <p:txBody>
          <a:bodyPr/>
          <a:lstStyle>
            <a:lvl1pPr marL="414907" indent="0">
              <a:buFontTx/>
              <a:buNone/>
              <a:defRPr b="1">
                <a:latin typeface="+mj-lt"/>
              </a:defRPr>
            </a:lvl1pPr>
            <a:lvl2pPr marL="414907" indent="0">
              <a:defRPr>
                <a:latin typeface="+mj-lt"/>
              </a:defRPr>
            </a:lvl2pPr>
            <a:lvl3pPr marL="717551" indent="-297161">
              <a:defRPr>
                <a:latin typeface="+mj-lt"/>
              </a:defRPr>
            </a:lvl3pPr>
            <a:lvl4pPr marL="0" indent="411326">
              <a:defRPr>
                <a:latin typeface="+mj-lt"/>
              </a:defRPr>
            </a:lvl4pPr>
            <a:lvl5pPr marL="1638042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862881" y="526088"/>
            <a:ext cx="7703523" cy="1160837"/>
          </a:xfrm>
        </p:spPr>
        <p:txBody>
          <a:bodyPr/>
          <a:lstStyle>
            <a:lvl1pPr marL="0" marR="0" indent="0" defTabSz="119054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6300"/>
            </a:lvl1pPr>
          </a:lstStyle>
          <a:p>
            <a:pPr marL="0" marR="0" lvl="0" indent="0" defTabSz="119054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57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E2D79B-E2FD-4CA3-89BC-C451034D46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3F479-4E2B-442B-A9CD-3124C796A243}" type="datetime1">
              <a:rPr lang="ru-RU" smtClean="0"/>
              <a:t>06.02.2025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D79B-E2FD-4CA3-89BC-C451034D465D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694" y="2022"/>
            <a:ext cx="9598188" cy="719681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221948" y="5382249"/>
            <a:ext cx="969639" cy="395609"/>
          </a:xfrm>
          <a:prstGeom prst="rect">
            <a:avLst/>
          </a:prstGeom>
          <a:noFill/>
        </p:spPr>
        <p:txBody>
          <a:bodyPr wrap="square" lIns="104365" tIns="52180" rIns="104365" bIns="52180" rtlCol="0">
            <a:noAutofit/>
          </a:bodyPr>
          <a:lstStyle/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268428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8303" y="4626227"/>
            <a:ext cx="8159671" cy="1429864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8303" y="3051376"/>
            <a:ext cx="8159671" cy="1574849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982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965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3947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930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912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895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877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860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202B1-D7EC-4AE6-A844-95460C66448D}" type="datetime1">
              <a:rPr lang="ru-RU" smtClean="0"/>
              <a:t>06.02.2025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D79B-E2FD-4CA3-89BC-C451034D465D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68" y="14"/>
            <a:ext cx="9598188" cy="71968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9315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9981" y="1679840"/>
            <a:ext cx="4239829" cy="475121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879803" y="1679840"/>
            <a:ext cx="4239829" cy="475121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F4D46-977F-4285-BA84-34CD840478A0}" type="datetime1">
              <a:rPr lang="ru-RU" smtClean="0"/>
              <a:t>06.02.2025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D79B-E2FD-4CA3-89BC-C451034D465D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694" y="2022"/>
            <a:ext cx="9598188" cy="71968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71470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9981" y="1611514"/>
            <a:ext cx="4241496" cy="67160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9825" indent="0">
              <a:buNone/>
              <a:defRPr sz="2100" b="1"/>
            </a:lvl2pPr>
            <a:lvl3pPr marL="959651" indent="0">
              <a:buNone/>
              <a:defRPr sz="1900" b="1"/>
            </a:lvl3pPr>
            <a:lvl4pPr marL="1439476" indent="0">
              <a:buNone/>
              <a:defRPr sz="1700" b="1"/>
            </a:lvl4pPr>
            <a:lvl5pPr marL="1919302" indent="0">
              <a:buNone/>
              <a:defRPr sz="1700" b="1"/>
            </a:lvl5pPr>
            <a:lvl6pPr marL="2399126" indent="0">
              <a:buNone/>
              <a:defRPr sz="1700" b="1"/>
            </a:lvl6pPr>
            <a:lvl7pPr marL="2878952" indent="0">
              <a:buNone/>
              <a:defRPr sz="1700" b="1"/>
            </a:lvl7pPr>
            <a:lvl8pPr marL="3358778" indent="0">
              <a:buNone/>
              <a:defRPr sz="1700" b="1"/>
            </a:lvl8pPr>
            <a:lvl9pPr marL="3838602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9981" y="2283116"/>
            <a:ext cx="4241496" cy="414793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876473" y="1611514"/>
            <a:ext cx="4243162" cy="67160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9825" indent="0">
              <a:buNone/>
              <a:defRPr sz="2100" b="1"/>
            </a:lvl2pPr>
            <a:lvl3pPr marL="959651" indent="0">
              <a:buNone/>
              <a:defRPr sz="1900" b="1"/>
            </a:lvl3pPr>
            <a:lvl4pPr marL="1439476" indent="0">
              <a:buNone/>
              <a:defRPr sz="1700" b="1"/>
            </a:lvl4pPr>
            <a:lvl5pPr marL="1919302" indent="0">
              <a:buNone/>
              <a:defRPr sz="1700" b="1"/>
            </a:lvl5pPr>
            <a:lvl6pPr marL="2399126" indent="0">
              <a:buNone/>
              <a:defRPr sz="1700" b="1"/>
            </a:lvl6pPr>
            <a:lvl7pPr marL="2878952" indent="0">
              <a:buNone/>
              <a:defRPr sz="1700" b="1"/>
            </a:lvl7pPr>
            <a:lvl8pPr marL="3358778" indent="0">
              <a:buNone/>
              <a:defRPr sz="1700" b="1"/>
            </a:lvl8pPr>
            <a:lvl9pPr marL="3838602" indent="0">
              <a:buNone/>
              <a:defRPr sz="17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876473" y="2283116"/>
            <a:ext cx="4243162" cy="414793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09E37-00EF-44BF-B271-E3CBC19DAECF}" type="datetime1">
              <a:rPr lang="ru-RU" smtClean="0"/>
              <a:t>06.02.2025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D79B-E2FD-4CA3-89BC-C451034D46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3533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80F1F-6655-40D3-85F3-E40E07BAB74D}" type="datetime1">
              <a:rPr lang="ru-RU" smtClean="0"/>
              <a:t>06.02.2025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D79B-E2FD-4CA3-89BC-C451034D465D}" type="slidenum">
              <a:rPr lang="ru-RU" smtClean="0"/>
              <a:t>‹#›</a:t>
            </a:fld>
            <a:endParaRPr lang="ru-RU"/>
          </a:p>
        </p:txBody>
      </p:sp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694" y="2022"/>
            <a:ext cx="9598188" cy="71968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38937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B6137-2907-4032-BE1C-F02E2D6E7B60}" type="datetime1">
              <a:rPr lang="ru-RU" smtClean="0"/>
              <a:t>06.02.2025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D79B-E2FD-4CA3-89BC-C451034D46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789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9983" y="286639"/>
            <a:ext cx="3158207" cy="121988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53182" y="286640"/>
            <a:ext cx="5366451" cy="614441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79983" y="1506524"/>
            <a:ext cx="3158207" cy="4924530"/>
          </a:xfrm>
        </p:spPr>
        <p:txBody>
          <a:bodyPr/>
          <a:lstStyle>
            <a:lvl1pPr marL="0" indent="0">
              <a:buNone/>
              <a:defRPr sz="1500"/>
            </a:lvl1pPr>
            <a:lvl2pPr marL="479825" indent="0">
              <a:buNone/>
              <a:defRPr sz="1300"/>
            </a:lvl2pPr>
            <a:lvl3pPr marL="959651" indent="0">
              <a:buNone/>
              <a:defRPr sz="1000"/>
            </a:lvl3pPr>
            <a:lvl4pPr marL="1439476" indent="0">
              <a:buNone/>
              <a:defRPr sz="900"/>
            </a:lvl4pPr>
            <a:lvl5pPr marL="1919302" indent="0">
              <a:buNone/>
              <a:defRPr sz="900"/>
            </a:lvl5pPr>
            <a:lvl6pPr marL="2399126" indent="0">
              <a:buNone/>
              <a:defRPr sz="900"/>
            </a:lvl6pPr>
            <a:lvl7pPr marL="2878952" indent="0">
              <a:buNone/>
              <a:defRPr sz="900"/>
            </a:lvl7pPr>
            <a:lvl8pPr marL="3358778" indent="0">
              <a:buNone/>
              <a:defRPr sz="900"/>
            </a:lvl8pPr>
            <a:lvl9pPr marL="383860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051F-3AA3-45C1-9F1E-DFFBC40F8D8E}" type="datetime1">
              <a:rPr lang="ru-RU" smtClean="0"/>
              <a:t>06.02.2025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D79B-E2FD-4CA3-89BC-C451034D46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47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1591" y="5039519"/>
            <a:ext cx="5759768" cy="59494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81591" y="643272"/>
            <a:ext cx="5759768" cy="4319588"/>
          </a:xfrm>
        </p:spPr>
        <p:txBody>
          <a:bodyPr/>
          <a:lstStyle>
            <a:lvl1pPr marL="0" indent="0">
              <a:buNone/>
              <a:defRPr sz="3400"/>
            </a:lvl1pPr>
            <a:lvl2pPr marL="479825" indent="0">
              <a:buNone/>
              <a:defRPr sz="2900"/>
            </a:lvl2pPr>
            <a:lvl3pPr marL="959651" indent="0">
              <a:buNone/>
              <a:defRPr sz="2500"/>
            </a:lvl3pPr>
            <a:lvl4pPr marL="1439476" indent="0">
              <a:buNone/>
              <a:defRPr sz="2100"/>
            </a:lvl4pPr>
            <a:lvl5pPr marL="1919302" indent="0">
              <a:buNone/>
              <a:defRPr sz="2100"/>
            </a:lvl5pPr>
            <a:lvl6pPr marL="2399126" indent="0">
              <a:buNone/>
              <a:defRPr sz="2100"/>
            </a:lvl6pPr>
            <a:lvl7pPr marL="2878952" indent="0">
              <a:buNone/>
              <a:defRPr sz="2100"/>
            </a:lvl7pPr>
            <a:lvl8pPr marL="3358778" indent="0">
              <a:buNone/>
              <a:defRPr sz="2100"/>
            </a:lvl8pPr>
            <a:lvl9pPr marL="3838602" indent="0">
              <a:buNone/>
              <a:defRPr sz="21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81591" y="5634463"/>
            <a:ext cx="5759768" cy="844919"/>
          </a:xfrm>
        </p:spPr>
        <p:txBody>
          <a:bodyPr/>
          <a:lstStyle>
            <a:lvl1pPr marL="0" indent="0">
              <a:buNone/>
              <a:defRPr sz="1500"/>
            </a:lvl1pPr>
            <a:lvl2pPr marL="479825" indent="0">
              <a:buNone/>
              <a:defRPr sz="1300"/>
            </a:lvl2pPr>
            <a:lvl3pPr marL="959651" indent="0">
              <a:buNone/>
              <a:defRPr sz="1000"/>
            </a:lvl3pPr>
            <a:lvl4pPr marL="1439476" indent="0">
              <a:buNone/>
              <a:defRPr sz="900"/>
            </a:lvl4pPr>
            <a:lvl5pPr marL="1919302" indent="0">
              <a:buNone/>
              <a:defRPr sz="900"/>
            </a:lvl5pPr>
            <a:lvl6pPr marL="2399126" indent="0">
              <a:buNone/>
              <a:defRPr sz="900"/>
            </a:lvl6pPr>
            <a:lvl7pPr marL="2878952" indent="0">
              <a:buNone/>
              <a:defRPr sz="900"/>
            </a:lvl7pPr>
            <a:lvl8pPr marL="3358778" indent="0">
              <a:buNone/>
              <a:defRPr sz="900"/>
            </a:lvl8pPr>
            <a:lvl9pPr marL="383860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4A4F4-8FC4-4A26-AD2A-2C31D2AF076F}" type="datetime1">
              <a:rPr lang="ru-RU" smtClean="0"/>
              <a:t>06.02.2025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D79B-E2FD-4CA3-89BC-C451034D46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769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9981" y="288308"/>
            <a:ext cx="8639652" cy="1199886"/>
          </a:xfrm>
          <a:prstGeom prst="rect">
            <a:avLst/>
          </a:prstGeom>
        </p:spPr>
        <p:txBody>
          <a:bodyPr vert="horz" lIns="95965" tIns="47983" rIns="95965" bIns="47983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79981" y="1679840"/>
            <a:ext cx="8639652" cy="4751214"/>
          </a:xfrm>
          <a:prstGeom prst="rect">
            <a:avLst/>
          </a:prstGeom>
        </p:spPr>
        <p:txBody>
          <a:bodyPr vert="horz" lIns="95965" tIns="47983" rIns="95965" bIns="4798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79982" y="6672698"/>
            <a:ext cx="2239910" cy="383297"/>
          </a:xfrm>
          <a:prstGeom prst="rect">
            <a:avLst/>
          </a:prstGeom>
        </p:spPr>
        <p:txBody>
          <a:bodyPr vert="horz" lIns="95965" tIns="47983" rIns="95965" bIns="4798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5F04B-7146-4241-AE2B-2ACF1C099CD8}" type="datetime1">
              <a:rPr lang="ru-RU" smtClean="0"/>
              <a:t>06.02.2025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279870" y="6672698"/>
            <a:ext cx="3039877" cy="383297"/>
          </a:xfrm>
          <a:prstGeom prst="rect">
            <a:avLst/>
          </a:prstGeom>
        </p:spPr>
        <p:txBody>
          <a:bodyPr vert="horz" lIns="95965" tIns="47983" rIns="95965" bIns="4798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879723" y="6672698"/>
            <a:ext cx="2239910" cy="383297"/>
          </a:xfrm>
          <a:prstGeom prst="rect">
            <a:avLst/>
          </a:prstGeom>
        </p:spPr>
        <p:txBody>
          <a:bodyPr vert="horz" lIns="95965" tIns="47983" rIns="95965" bIns="4798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2D79B-E2FD-4CA3-89BC-C451034D46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54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  <p:sldLayoutId id="2147483928" r:id="rId10"/>
    <p:sldLayoutId id="2147483929" r:id="rId11"/>
    <p:sldLayoutId id="2147483930" r:id="rId12"/>
    <p:sldLayoutId id="2147483931" r:id="rId13"/>
    <p:sldLayoutId id="2147483932" r:id="rId14"/>
  </p:sldLayoutIdLst>
  <p:hf hdr="0" ftr="0" dt="0"/>
  <p:txStyles>
    <p:titleStyle>
      <a:lvl1pPr algn="ctr" defTabSz="959651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868" indent="-359868" algn="l" defTabSz="959651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9717" indent="-299891" algn="l" defTabSz="959651" rtl="0" eaLnBrk="1" latinLnBrk="0" hangingPunct="1">
        <a:spcBef>
          <a:spcPct val="20000"/>
        </a:spcBef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9564" indent="-239913" algn="l" defTabSz="959651" rtl="0" eaLnBrk="1" latinLnBrk="0" hangingPunct="1">
        <a:spcBef>
          <a:spcPct val="2000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9389" indent="-239913" algn="l" defTabSz="959651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9214" indent="-239913" algn="l" defTabSz="959651" rtl="0" eaLnBrk="1" latinLnBrk="0" hangingPunct="1">
        <a:spcBef>
          <a:spcPct val="20000"/>
        </a:spcBef>
        <a:buFont typeface="Arial" panose="020B0604020202020204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9040" indent="-239913" algn="l" defTabSz="959651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8864" indent="-239913" algn="l" defTabSz="959651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8691" indent="-239913" algn="l" defTabSz="959651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8516" indent="-239913" algn="l" defTabSz="959651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5965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9825" algn="l" defTabSz="95965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9651" algn="l" defTabSz="95965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9476" algn="l" defTabSz="95965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9302" algn="l" defTabSz="95965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9126" algn="l" defTabSz="95965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8952" algn="l" defTabSz="95965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8778" algn="l" defTabSz="95965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8602" algn="l" defTabSz="95965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login.consultant.ru/link/?req=doc&amp;base=LAW&amp;n=466890&amp;dst=6858" TargetMode="External"/><Relationship Id="rId3" Type="http://schemas.openxmlformats.org/officeDocument/2006/relationships/hyperlink" Target="https://login.consultant.ru/link/?req=doc&amp;base=LAW&amp;n=466890&amp;dst=14535" TargetMode="External"/><Relationship Id="rId7" Type="http://schemas.openxmlformats.org/officeDocument/2006/relationships/hyperlink" Target="https://login.consultant.ru/link/?req=doc&amp;base=LAW&amp;n=466890&amp;dst=100307" TargetMode="External"/><Relationship Id="rId2" Type="http://schemas.openxmlformats.org/officeDocument/2006/relationships/hyperlink" Target="https://login.consultant.ru/link/?req=doc&amp;base=LAW&amp;n=466890&amp;dst=25758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login.consultant.ru/link/?req=doc&amp;base=LAW&amp;n=466890&amp;dst=6851" TargetMode="External"/><Relationship Id="rId5" Type="http://schemas.openxmlformats.org/officeDocument/2006/relationships/hyperlink" Target="https://login.consultant.ru/link/?req=doc&amp;base=LAW&amp;n=466890&amp;dst=6028" TargetMode="External"/><Relationship Id="rId4" Type="http://schemas.openxmlformats.org/officeDocument/2006/relationships/hyperlink" Target="https://login.consultant.ru/link/?req=doc&amp;base=LAW&amp;n=466890&amp;dst=25335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login.consultant.ru/link/?req=doc&amp;base=LAW&amp;n=463356&amp;dst=6851" TargetMode="External"/><Relationship Id="rId3" Type="http://schemas.openxmlformats.org/officeDocument/2006/relationships/hyperlink" Target="https://login.consultant.ru/link/?req=doc&amp;base=LAW&amp;n=463356&amp;dst=22195" TargetMode="External"/><Relationship Id="rId7" Type="http://schemas.openxmlformats.org/officeDocument/2006/relationships/hyperlink" Target="https://login.consultant.ru/link/?req=doc&amp;base=LAW&amp;n=463356&amp;dst=6028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ogin.consultant.ru/link/?req=doc&amp;base=LAW&amp;n=466890&amp;dst=25335" TargetMode="External"/><Relationship Id="rId5" Type="http://schemas.openxmlformats.org/officeDocument/2006/relationships/hyperlink" Target="https://login.consultant.ru/link/?req=doc&amp;base=LAW&amp;n=463356&amp;dst=14535" TargetMode="External"/><Relationship Id="rId10" Type="http://schemas.openxmlformats.org/officeDocument/2006/relationships/hyperlink" Target="https://login.consultant.ru/link/?req=doc&amp;base=LAW&amp;n=463356&amp;dst=6858" TargetMode="External"/><Relationship Id="rId4" Type="http://schemas.openxmlformats.org/officeDocument/2006/relationships/hyperlink" Target="https://login.consultant.ru/link/?req=doc&amp;base=PRJ&amp;n=249097&amp;dst=100062" TargetMode="External"/><Relationship Id="rId9" Type="http://schemas.openxmlformats.org/officeDocument/2006/relationships/hyperlink" Target="https://login.consultant.ru/link/?req=doc&amp;base=LAW&amp;n=463356&amp;dst=100307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LAW&amp;n=466890&amp;dst=100048" TargetMode="External"/><Relationship Id="rId2" Type="http://schemas.openxmlformats.org/officeDocument/2006/relationships/hyperlink" Target="https://login.consultant.ru/link/?req=doc&amp;base=LAW&amp;n=466890&amp;dst=100080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LAW&amp;n=466890&amp;dst=100018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LAW&amp;n=44887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LAW&amp;n=466890&amp;dst=16185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43425" y="2303512"/>
            <a:ext cx="6840760" cy="2205344"/>
          </a:xfrm>
          <a:prstGeom prst="rect">
            <a:avLst/>
          </a:prstGeom>
          <a:noFill/>
        </p:spPr>
        <p:txBody>
          <a:bodyPr wrap="square" lIns="91340" tIns="45669" rIns="91340" bIns="45669" rtlCol="0">
            <a:spAutoFit/>
          </a:bodyPr>
          <a:lstStyle/>
          <a:p>
            <a:pPr algn="ctr"/>
            <a:endParaRPr lang="ru-RU" sz="4400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44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Управление ФНС России </a:t>
            </a:r>
          </a:p>
          <a:p>
            <a:pPr algn="ctr"/>
            <a:r>
              <a:rPr lang="ru-RU" sz="44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по Волгоградской области</a:t>
            </a:r>
          </a:p>
        </p:txBody>
      </p:sp>
      <p:pic>
        <p:nvPicPr>
          <p:cNvPr id="5" name="Рисунок 5" descr="Logo_on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5710" y="877618"/>
            <a:ext cx="1457325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055872" y="6047928"/>
            <a:ext cx="9348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2025</a:t>
            </a:r>
            <a:endParaRPr lang="ru-RU" sz="3200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2D79B-E2FD-4CA3-89BC-C451034D465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49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7324" y="1789664"/>
            <a:ext cx="8080321" cy="5712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</a:t>
            </a:r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 fontAlgn="t">
              <a:lnSpc>
                <a:spcPct val="107000"/>
              </a:lnSpc>
            </a:pPr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407318" y="510731"/>
            <a:ext cx="9049960" cy="1053878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 defTabSz="1040850" rtl="0" eaLnBrk="1" latinLnBrk="0" hangingPunct="1">
              <a:lnSpc>
                <a:spcPts val="5194"/>
              </a:lnSpc>
              <a:spcBef>
                <a:spcPct val="0"/>
              </a:spcBef>
              <a:buNone/>
              <a:defRPr sz="4600" b="1" i="0" kern="1200" cap="all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449580" algn="ctr">
              <a:lnSpc>
                <a:spcPct val="107000"/>
              </a:lnSpc>
              <a:spcAft>
                <a:spcPts val="0"/>
              </a:spcAft>
            </a:pPr>
            <a:r>
              <a:rPr lang="ru-RU" sz="1600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Изменения, внесенные </a:t>
            </a:r>
            <a:r>
              <a:rPr lang="ru-RU" sz="16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гл. 21 НК </a:t>
            </a:r>
            <a:r>
              <a:rPr lang="ru-RU" sz="1600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РФ,</a:t>
            </a:r>
          </a:p>
          <a:p>
            <a:pPr indent="449580" algn="ctr">
              <a:lnSpc>
                <a:spcPct val="107000"/>
              </a:lnSpc>
              <a:spcAft>
                <a:spcPts val="0"/>
              </a:spcAft>
            </a:pPr>
            <a:r>
              <a:rPr lang="ru-RU" sz="1600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целях установления порядка исчисления (уплаты) НДС налогоплательщиками УСН с 1 января 2025 года.</a:t>
            </a:r>
          </a:p>
          <a:p>
            <a:pPr indent="449580" algn="ctr">
              <a:lnSpc>
                <a:spcPct val="107000"/>
              </a:lnSpc>
              <a:spcAft>
                <a:spcPts val="0"/>
              </a:spcAft>
            </a:pP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3959" y="283857"/>
            <a:ext cx="820869" cy="820869"/>
          </a:xfrm>
          <a:prstGeom prst="rect">
            <a:avLst/>
          </a:prstGeom>
        </p:spPr>
        <p:txBody>
          <a:bodyPr vert="horz" wrap="none" lIns="93637" tIns="46818" rIns="93637" bIns="46818" rtlCol="0" anchor="ctr">
            <a:normAutofit/>
          </a:bodyPr>
          <a:lstStyle/>
          <a:p>
            <a:pPr defTabSz="936351">
              <a:spcBef>
                <a:spcPct val="0"/>
              </a:spcBef>
            </a:pPr>
            <a:endParaRPr lang="ru-RU" sz="4309" b="1" dirty="0">
              <a:solidFill>
                <a:srgbClr val="00B05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8805563" y="6407968"/>
            <a:ext cx="583832" cy="504011"/>
          </a:xfrm>
        </p:spPr>
        <p:txBody>
          <a:bodyPr/>
          <a:lstStyle/>
          <a:p>
            <a:fld id="{E20E89E6-FE54-4E13-859C-1FA908D70D39}" type="slidenum">
              <a:rPr lang="ru-RU" sz="2400" smtClean="0">
                <a:solidFill>
                  <a:schemeClr val="tx1"/>
                </a:solidFill>
              </a:rPr>
              <a:pPr/>
              <a:t>10</a:t>
            </a:fld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7318" y="1329781"/>
            <a:ext cx="8398245" cy="6020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endParaRPr lang="ru-RU" sz="10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Пункт 1 статьи 145 НК РФ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Освобождение от исполнения обязанностей налогоплательщика»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дополнен абзацами следующего содержания: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«Организации и индивидуальные предприниматели, применяющие УСН, освобождаются от исполнения обязанностей налогоплательщика, связанных с исчислением и уплатой налога, при соблюдении одного из следующих условий: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календарный год,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предшествующий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календарному году, начиная с которого организация или ИП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переходит на УСН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 указанных ИП или организации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сумма доходов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определяемых в порядке, установленном главой 23 (НДФЛ), 25 (Налог на прибыль организаций) или 26.1 НК РФ (ЕСХН),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превысила в совокупности 60 миллионов рублей;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предшествующий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налоговый период по налогу,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уплачиваемому в связи с применением УСН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 указанных ИП или организации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сумма доходов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определяемых в соответствии со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ст. 346.15 </a:t>
            </a:r>
            <a:r>
              <a:rPr lang="ru-RU" sz="1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(Порядок определения доходов)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подпунктами 1 и 3 пункта 1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ст.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346.25 НК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РФ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Особенности исчисления налоговой базы при переходе на упрощенную систему налогообложения с иных режимов налогообложения и при переходе с упрощенной системы налогообложения на иные режимы налогообложения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превысила в совокупности 60 миллионов рублей.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Вновь созданная организация и вновь зарегистрированный ИП, применяющие УСН,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освобождаются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от исполнения обязанностей налогоплательщика, связанных с исчислением и уплатой налога,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начиная с даты постановки их на учет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налоговом органе, указанной в свидетельстве о постановке на учет в налоговом органе.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56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7324" y="1789664"/>
            <a:ext cx="8080321" cy="5712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</a:t>
            </a:r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 fontAlgn="t">
              <a:lnSpc>
                <a:spcPct val="107000"/>
              </a:lnSpc>
            </a:pPr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242504" y="359296"/>
            <a:ext cx="9049960" cy="1053878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 defTabSz="1040850" rtl="0" eaLnBrk="1" latinLnBrk="0" hangingPunct="1">
              <a:lnSpc>
                <a:spcPts val="5194"/>
              </a:lnSpc>
              <a:spcBef>
                <a:spcPct val="0"/>
              </a:spcBef>
              <a:buNone/>
              <a:defRPr sz="4600" b="1" i="0" kern="1200" cap="all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449580" algn="ctr">
              <a:lnSpc>
                <a:spcPct val="107000"/>
              </a:lnSpc>
              <a:spcAft>
                <a:spcPts val="0"/>
              </a:spcAft>
            </a:pPr>
            <a:r>
              <a:rPr lang="ru-RU" sz="1600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Изменения, внесенные </a:t>
            </a:r>
            <a:r>
              <a:rPr lang="ru-RU" sz="16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гл. 21 НК </a:t>
            </a:r>
            <a:r>
              <a:rPr lang="ru-RU" sz="1600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РФ,</a:t>
            </a:r>
          </a:p>
          <a:p>
            <a:pPr indent="449580" algn="ctr">
              <a:lnSpc>
                <a:spcPct val="107000"/>
              </a:lnSpc>
              <a:spcAft>
                <a:spcPts val="0"/>
              </a:spcAft>
            </a:pPr>
            <a:r>
              <a:rPr lang="ru-RU" sz="1600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целях установления порядка исчисления (уплаты) НДС налогоплательщиками УСН с 1 января 2025 года.</a:t>
            </a:r>
          </a:p>
          <a:p>
            <a:pPr indent="449580" algn="ctr">
              <a:lnSpc>
                <a:spcPct val="107000"/>
              </a:lnSpc>
              <a:spcAft>
                <a:spcPts val="0"/>
              </a:spcAft>
            </a:pP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3959" y="283857"/>
            <a:ext cx="820869" cy="820869"/>
          </a:xfrm>
          <a:prstGeom prst="rect">
            <a:avLst/>
          </a:prstGeom>
        </p:spPr>
        <p:txBody>
          <a:bodyPr vert="horz" wrap="none" lIns="93637" tIns="46818" rIns="93637" bIns="46818" rtlCol="0" anchor="ctr">
            <a:normAutofit/>
          </a:bodyPr>
          <a:lstStyle/>
          <a:p>
            <a:pPr defTabSz="936351">
              <a:spcBef>
                <a:spcPct val="0"/>
              </a:spcBef>
            </a:pPr>
            <a:endParaRPr lang="ru-RU" sz="4309" b="1" dirty="0">
              <a:solidFill>
                <a:srgbClr val="00B05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8805563" y="6407968"/>
            <a:ext cx="583832" cy="504011"/>
          </a:xfrm>
        </p:spPr>
        <p:txBody>
          <a:bodyPr/>
          <a:lstStyle/>
          <a:p>
            <a:fld id="{E20E89E6-FE54-4E13-859C-1FA908D70D39}" type="slidenum">
              <a:rPr lang="ru-RU" sz="2400" smtClean="0">
                <a:solidFill>
                  <a:schemeClr val="tx1"/>
                </a:solidFill>
              </a:rPr>
              <a:pPr/>
              <a:t>11</a:t>
            </a:fld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7318" y="1271408"/>
            <a:ext cx="8398245" cy="566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определении величины доходов, не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учитываются (абз.7 п.1 ст. 145 НК РФ)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457200" algn="just">
              <a:buFontTx/>
              <a:buChar char="-"/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доходы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виде положительной курсовой разницы, предусмотренные пунктом 11 части второй статьи 250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НК РФ,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доходы в виде субсидий, признаваемые в порядке, установленном пунктом 4.1 статьи 271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НК РФ,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безвозмездной передаче в государственную и (или) муниципальную собственность имущества (имущественных прав).</a:t>
            </a:r>
            <a:endParaRPr lang="en-US" sz="1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определении величины доходов, учитываются доходы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457200" algn="just">
              <a:buFontTx/>
              <a:buChar char="-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случае, если ИП применял одновременно общий режим налогообложения и патентную систему налогообложения либо систему налогообложения для сельскохозяйственных товаропроизводителей и патентную систему налогообложения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457200" algn="just">
              <a:buFontTx/>
              <a:buChar char="-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случае, если ИП применяет (применял) в календарном году упрощенную систему налогообложения, патентную систему налогообложения, специальный налоговый режим "Автоматизированная упрощенная система налогообложения".</a:t>
            </a: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Согласно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п. 2 ст. 145 НК РФ в новой редакции организации и ИП, указанные в абзацах третьем - пятом пункта 1 статьи 145 НК РФ,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применяют освобождение от исполнения обязанностей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налогоплательщика, связанных с исчислением и уплатой налога,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 учета особенностей,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предусмотренных абзацем первым п. 2 ст. 145 НК РФ.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Так, согласно п. 2 ст. 145 НК РФ положения статьи 145 НК РФ не распространяются на организации и ИП, которые реализуют подакцизные товары в течение трех предшествующих последовательных календарных месяцев, а также на организации, указанные в статье 145.1 НК РФ.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890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7324" y="1789664"/>
            <a:ext cx="8080321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/>
              <a:t>       </a:t>
            </a:r>
            <a:endParaRPr lang="ru-RU" sz="1600" dirty="0"/>
          </a:p>
          <a:p>
            <a:pPr algn="just"/>
            <a:endParaRPr lang="ru-RU" sz="1600" dirty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/>
          </a:p>
          <a:p>
            <a:endParaRPr lang="ru-RU" sz="1600" dirty="0"/>
          </a:p>
          <a:p>
            <a:pPr marL="285750" lvl="0" indent="-285750" algn="just">
              <a:buFont typeface="Arial" pitchFamily="34" charset="0"/>
              <a:buChar char="•"/>
            </a:pPr>
            <a:endParaRPr lang="ru-RU" sz="1600" dirty="0"/>
          </a:p>
          <a:p>
            <a:pPr marL="285750" lvl="0" indent="-285750" algn="just">
              <a:buFont typeface="Arial" pitchFamily="34" charset="0"/>
              <a:buChar char="•"/>
            </a:pPr>
            <a:endParaRPr lang="ru-RU" sz="1600" dirty="0">
              <a:solidFill>
                <a:srgbClr val="FF0000"/>
              </a:solidFill>
              <a:ea typeface="Calibri"/>
              <a:cs typeface="Calibri"/>
              <a:sym typeface="Calibri"/>
            </a:endParaRPr>
          </a:p>
          <a:p>
            <a:pPr lvl="0" algn="just">
              <a:buClr>
                <a:srgbClr val="000000"/>
              </a:buClr>
              <a:buSzPts val="1800"/>
            </a:pPr>
            <a:endParaRPr lang="ru-RU" sz="1600" dirty="0">
              <a:solidFill>
                <a:srgbClr val="FF0000"/>
              </a:solidFill>
              <a:ea typeface="Calibri"/>
              <a:cs typeface="Calibri"/>
              <a:sym typeface="Calibri"/>
            </a:endParaRPr>
          </a:p>
          <a:p>
            <a:pPr lvl="0" algn="just">
              <a:buClr>
                <a:srgbClr val="000000"/>
              </a:buClr>
              <a:buSzPts val="1800"/>
            </a:pPr>
            <a:r>
              <a:rPr lang="ru-RU" sz="1600" dirty="0">
                <a:solidFill>
                  <a:srgbClr val="FF0000"/>
                </a:solidFill>
                <a:ea typeface="Calibri"/>
                <a:cs typeface="Calibri"/>
                <a:sym typeface="Calibri"/>
              </a:rPr>
              <a:t> </a:t>
            </a:r>
          </a:p>
          <a:p>
            <a:pPr lvl="0" algn="just">
              <a:buClr>
                <a:srgbClr val="000000"/>
              </a:buClr>
              <a:buSzPts val="1800"/>
            </a:pPr>
            <a:endParaRPr lang="ru-RU" sz="1600" dirty="0">
              <a:solidFill>
                <a:srgbClr val="FF0000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643772" y="742084"/>
            <a:ext cx="8161791" cy="1036117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1040850" rtl="0" eaLnBrk="1" latinLnBrk="0" hangingPunct="1">
              <a:lnSpc>
                <a:spcPts val="5194"/>
              </a:lnSpc>
              <a:spcBef>
                <a:spcPct val="0"/>
              </a:spcBef>
              <a:buNone/>
              <a:defRPr sz="4600" b="1" i="0" kern="1200" cap="all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449580" algn="ctr" defTabSz="913390">
              <a:lnSpc>
                <a:spcPct val="107000"/>
              </a:lnSpc>
              <a:spcBef>
                <a:spcPts val="0"/>
              </a:spcBef>
            </a:pPr>
            <a:r>
              <a:rPr lang="ru-RU" sz="1600" cap="none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Изменения</a:t>
            </a:r>
            <a:r>
              <a:rPr lang="ru-RU" sz="1600" cap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внесенные в гл. 21 НК РФ,</a:t>
            </a:r>
          </a:p>
          <a:p>
            <a:pPr indent="449580" algn="ctr" defTabSz="913390">
              <a:lnSpc>
                <a:spcPct val="107000"/>
              </a:lnSpc>
              <a:spcBef>
                <a:spcPts val="0"/>
              </a:spcBef>
            </a:pPr>
            <a:r>
              <a:rPr lang="ru-RU" sz="1600" cap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целях установления порядка исчисления (уплаты) НДС налогоплательщиками УСН с 1 января 2025 </a:t>
            </a:r>
            <a:r>
              <a:rPr lang="ru-RU" sz="1600" cap="none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</a:p>
          <a:p>
            <a:pPr indent="449580" algn="ctr" defTabSz="913390">
              <a:lnSpc>
                <a:spcPct val="107000"/>
              </a:lnSpc>
              <a:spcBef>
                <a:spcPts val="0"/>
              </a:spcBef>
            </a:pPr>
            <a:endParaRPr lang="ru-RU" sz="1600" cap="none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3959" y="283857"/>
            <a:ext cx="820869" cy="820869"/>
          </a:xfrm>
          <a:prstGeom prst="rect">
            <a:avLst/>
          </a:prstGeom>
        </p:spPr>
        <p:txBody>
          <a:bodyPr vert="horz" wrap="none" lIns="93637" tIns="46818" rIns="93637" bIns="46818" rtlCol="0" anchor="ctr">
            <a:normAutofit/>
          </a:bodyPr>
          <a:lstStyle/>
          <a:p>
            <a:pPr defTabSz="936351">
              <a:spcBef>
                <a:spcPct val="0"/>
              </a:spcBef>
            </a:pPr>
            <a:endParaRPr lang="ru-RU" sz="4309" b="1" dirty="0">
              <a:solidFill>
                <a:srgbClr val="00B05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8805563" y="6407968"/>
            <a:ext cx="583832" cy="504011"/>
          </a:xfrm>
        </p:spPr>
        <p:txBody>
          <a:bodyPr/>
          <a:lstStyle/>
          <a:p>
            <a:fld id="{E20E89E6-FE54-4E13-859C-1FA908D70D39}" type="slidenum">
              <a:rPr lang="ru-RU" sz="2400" smtClean="0">
                <a:solidFill>
                  <a:schemeClr val="tx1"/>
                </a:solidFill>
              </a:rPr>
              <a:pPr/>
              <a:t>12</a:t>
            </a:fld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23959" y="1595139"/>
            <a:ext cx="7894189" cy="5098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Таким образом, с 01.01.2025 могут получить освобождение от </a:t>
            </a:r>
            <a:r>
              <a:rPr lang="ru-RU" sz="1600" b="1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уплаты  </a:t>
            </a:r>
            <a:r>
              <a:rPr lang="ru-RU" sz="16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НДС: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организации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ИП,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перешедшие на УСН в календарном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году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этом случае размер доходов за прошлый год для применения освобождения не может превышать в совокупности 60 млн. рублей и определяется в порядке, установленном главой 23 (НДФЛ), 25 (Налог на прибыль организаций) или 26.1 НК РФ (ЕСХН). 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действующие плательщики УСН, у которых за прошлый 2024 год доходы не превысили 60 млн. рублей.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Также освобождение будет действовать для вновь созданных организаций и вновь зарегистрированных ИП,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которые при создании сразу стали применять УСН. 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этом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всеми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указанными организациями и ИП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потребуется представление уведомлений о применении указанного освобождения. </a:t>
            </a:r>
            <a:endParaRPr lang="ru-RU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Новой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нормой п.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ст. 145 НК РФ закреплено, что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 реализации подакцизных товаров не будет препятствовать освобождению от уплаты НДС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применении организациями и ИП УСН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Критерий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60 млн рублей за истекший календарный год оценивается ежегодно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если доходы налогоплательщика УСН за истекший календарный год не превысили 60 млн рублей, то с начала следующего календарного года он освобожден от уплаты НДС (то есть при решении вопроса о применении освобождения от НДС с 01.01.2025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оцениваются доходы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2024 год, с 01.01.2026 - оцениваем доходы за 2025 год и т.д.). 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33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7324" y="1789664"/>
            <a:ext cx="808032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/>
              <a:t>       </a:t>
            </a:r>
            <a:endParaRPr lang="ru-RU" sz="1600" dirty="0"/>
          </a:p>
          <a:p>
            <a:endParaRPr lang="ru-RU" sz="1600" dirty="0" smtClean="0"/>
          </a:p>
          <a:p>
            <a:endParaRPr lang="ru-RU" sz="1600" dirty="0"/>
          </a:p>
          <a:p>
            <a:endParaRPr lang="ru-RU" sz="1600" dirty="0"/>
          </a:p>
          <a:p>
            <a:pPr marL="285750" lvl="0" indent="-285750" algn="just">
              <a:buFont typeface="Arial" pitchFamily="34" charset="0"/>
              <a:buChar char="•"/>
            </a:pPr>
            <a:endParaRPr lang="ru-RU" sz="1600" dirty="0"/>
          </a:p>
          <a:p>
            <a:pPr marL="285750" lvl="0" indent="-285750" algn="just">
              <a:buFont typeface="Arial" pitchFamily="34" charset="0"/>
              <a:buChar char="•"/>
            </a:pPr>
            <a:endParaRPr lang="ru-RU" sz="1600" dirty="0">
              <a:solidFill>
                <a:srgbClr val="FF0000"/>
              </a:solidFill>
              <a:ea typeface="Calibri"/>
              <a:cs typeface="Calibri"/>
              <a:sym typeface="Calibri"/>
            </a:endParaRPr>
          </a:p>
          <a:p>
            <a:pPr lvl="0" algn="just">
              <a:buClr>
                <a:srgbClr val="000000"/>
              </a:buClr>
              <a:buSzPts val="1800"/>
            </a:pPr>
            <a:endParaRPr lang="ru-RU" sz="1600" dirty="0">
              <a:solidFill>
                <a:srgbClr val="FF0000"/>
              </a:solidFill>
              <a:ea typeface="Calibri"/>
              <a:cs typeface="Calibri"/>
              <a:sym typeface="Calibri"/>
            </a:endParaRPr>
          </a:p>
          <a:p>
            <a:pPr lvl="0" algn="just">
              <a:buClr>
                <a:srgbClr val="000000"/>
              </a:buClr>
              <a:buSzPts val="1800"/>
            </a:pPr>
            <a:r>
              <a:rPr lang="ru-RU" sz="1600" dirty="0">
                <a:solidFill>
                  <a:srgbClr val="FF0000"/>
                </a:solidFill>
                <a:ea typeface="Calibri"/>
                <a:cs typeface="Calibri"/>
                <a:sym typeface="Calibri"/>
              </a:rPr>
              <a:t> </a:t>
            </a:r>
          </a:p>
          <a:p>
            <a:pPr lvl="0" algn="just">
              <a:buClr>
                <a:srgbClr val="000000"/>
              </a:buClr>
              <a:buSzPts val="1800"/>
            </a:pPr>
            <a:endParaRPr lang="ru-RU" sz="1600" dirty="0">
              <a:solidFill>
                <a:srgbClr val="FF0000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643772" y="684125"/>
            <a:ext cx="8116474" cy="79040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1040850" rtl="0" eaLnBrk="1" latinLnBrk="0" hangingPunct="1">
              <a:lnSpc>
                <a:spcPts val="5194"/>
              </a:lnSpc>
              <a:spcBef>
                <a:spcPct val="0"/>
              </a:spcBef>
              <a:buNone/>
              <a:defRPr sz="4600" b="1" i="0" kern="1200" cap="all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indent="449580" algn="ctr" defTabSz="913390">
              <a:lnSpc>
                <a:spcPct val="107000"/>
              </a:lnSpc>
              <a:spcBef>
                <a:spcPts val="0"/>
              </a:spcBef>
            </a:pPr>
            <a:r>
              <a:rPr lang="ru-RU" sz="1600" cap="none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Изменения</a:t>
            </a:r>
            <a:r>
              <a:rPr lang="ru-RU" sz="1600" cap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внесенные в гл. 21 НК РФ,</a:t>
            </a:r>
          </a:p>
          <a:p>
            <a:pPr lvl="0" indent="449580" algn="ctr" defTabSz="913390">
              <a:lnSpc>
                <a:spcPct val="107000"/>
              </a:lnSpc>
              <a:spcBef>
                <a:spcPts val="0"/>
              </a:spcBef>
            </a:pPr>
            <a:r>
              <a:rPr lang="ru-RU" sz="1600" cap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целях установления порядка исчисления (уплаты) НДС налогоплательщиками УСН с 1 января 2025 </a:t>
            </a:r>
            <a:r>
              <a:rPr lang="ru-RU" sz="1600" cap="none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823959" y="283857"/>
            <a:ext cx="820869" cy="820869"/>
          </a:xfrm>
          <a:prstGeom prst="rect">
            <a:avLst/>
          </a:prstGeom>
        </p:spPr>
        <p:txBody>
          <a:bodyPr vert="horz" wrap="none" lIns="93637" tIns="46818" rIns="93637" bIns="46818" rtlCol="0" anchor="ctr">
            <a:normAutofit/>
          </a:bodyPr>
          <a:lstStyle/>
          <a:p>
            <a:pPr defTabSz="936351">
              <a:spcBef>
                <a:spcPct val="0"/>
              </a:spcBef>
            </a:pPr>
            <a:endParaRPr lang="ru-RU" sz="4309" b="1" dirty="0">
              <a:solidFill>
                <a:srgbClr val="00B05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8805563" y="6407968"/>
            <a:ext cx="583832" cy="504011"/>
          </a:xfrm>
        </p:spPr>
        <p:txBody>
          <a:bodyPr/>
          <a:lstStyle/>
          <a:p>
            <a:fld id="{E20E89E6-FE54-4E13-859C-1FA908D70D39}" type="slidenum">
              <a:rPr lang="ru-RU" sz="2400" smtClean="0">
                <a:solidFill>
                  <a:schemeClr val="tx1"/>
                </a:solidFill>
              </a:rPr>
              <a:pPr/>
              <a:t>13</a:t>
            </a:fld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42844" y="1583432"/>
            <a:ext cx="8208913" cy="5213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силу п. 5 ст. 145 НК РФ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если в течение налогового периода по налогу, уплачиваемому в связи с применением УСН, у организации или ИП, </a:t>
            </a: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указанных в абзаце третьем пункта 1 ст. 145 НК РФ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сумма доходов, определяемых в соответствии со статьей 346.15 и подпунктами 1 и 3 пункта 1 статьи 346.25 НК РФ,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превысила в совокупности 60 млн. руб.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такие организация или ИП, начиная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1-го числа месяца, следующего за месяцем, в котором имело место такое превышение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начинает исполнять обязанности налогоплательщика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49580" algn="just">
              <a:lnSpc>
                <a:spcPct val="107000"/>
              </a:lnSpc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определении величины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доходов, не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учитываются доходы в виде положительной курсовой разницы, предусмотренные пунктом 11 части второй статьи 250 настоящего Кодекса, и доходы в виде субсидий, признаваемые в порядке, установленном пунктом 4.1 статьи 271 настоящего Кодекса, при безвозмездной передаче в государственную и (или) муниципальную собственность имущества (имущественных прав). </a:t>
            </a:r>
            <a:endParaRPr lang="ru-RU" sz="16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определении величины доходов, учитываются доходы</a:t>
            </a:r>
            <a:r>
              <a:rPr lang="en-US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случае, если ИП применял одновременно общий режим налогообложения и патентную систему налогообложения либо систему налогообложения для сельскохозяйственных товаропроизводителей и патентную систему налогообложения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buFontTx/>
              <a:buChar char="-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случае, если ИП применяет (применял) в календарном году упрощенную систему налогообложения, патентную систему налогообложения, специальный налоговый режим "Автоматизированная упрощенная система налогообложения".</a:t>
            </a:r>
          </a:p>
          <a:p>
            <a:pPr indent="449580" algn="just">
              <a:lnSpc>
                <a:spcPct val="107000"/>
              </a:lnSpc>
            </a:pPr>
            <a:endParaRPr lang="ru-RU" sz="1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119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7324" y="1789664"/>
            <a:ext cx="808032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/>
              <a:t>       </a:t>
            </a:r>
            <a:endParaRPr lang="ru-RU" sz="1600" dirty="0"/>
          </a:p>
          <a:p>
            <a:endParaRPr lang="ru-RU" sz="1600" dirty="0" smtClean="0"/>
          </a:p>
          <a:p>
            <a:endParaRPr lang="ru-RU" sz="1600" dirty="0"/>
          </a:p>
          <a:p>
            <a:endParaRPr lang="ru-RU" sz="1600" dirty="0"/>
          </a:p>
          <a:p>
            <a:pPr marL="285750" lvl="0" indent="-285750" algn="just">
              <a:buFont typeface="Arial" pitchFamily="34" charset="0"/>
              <a:buChar char="•"/>
            </a:pPr>
            <a:endParaRPr lang="ru-RU" sz="1600" dirty="0"/>
          </a:p>
          <a:p>
            <a:pPr marL="285750" lvl="0" indent="-285750" algn="just">
              <a:buFont typeface="Arial" pitchFamily="34" charset="0"/>
              <a:buChar char="•"/>
            </a:pPr>
            <a:endParaRPr lang="ru-RU" sz="1600" dirty="0">
              <a:solidFill>
                <a:srgbClr val="FF0000"/>
              </a:solidFill>
              <a:ea typeface="Calibri"/>
              <a:cs typeface="Calibri"/>
              <a:sym typeface="Calibri"/>
            </a:endParaRPr>
          </a:p>
          <a:p>
            <a:pPr lvl="0" algn="just">
              <a:buClr>
                <a:srgbClr val="000000"/>
              </a:buClr>
              <a:buSzPts val="1800"/>
            </a:pPr>
            <a:endParaRPr lang="ru-RU" sz="1600" dirty="0">
              <a:solidFill>
                <a:srgbClr val="FF0000"/>
              </a:solidFill>
              <a:ea typeface="Calibri"/>
              <a:cs typeface="Calibri"/>
              <a:sym typeface="Calibri"/>
            </a:endParaRPr>
          </a:p>
          <a:p>
            <a:pPr lvl="0" algn="just">
              <a:buClr>
                <a:srgbClr val="000000"/>
              </a:buClr>
              <a:buSzPts val="1800"/>
            </a:pPr>
            <a:r>
              <a:rPr lang="ru-RU" sz="1600" dirty="0">
                <a:solidFill>
                  <a:srgbClr val="FF0000"/>
                </a:solidFill>
                <a:ea typeface="Calibri"/>
                <a:cs typeface="Calibri"/>
                <a:sym typeface="Calibri"/>
              </a:rPr>
              <a:t> </a:t>
            </a:r>
          </a:p>
          <a:p>
            <a:pPr lvl="0" algn="just">
              <a:buClr>
                <a:srgbClr val="000000"/>
              </a:buClr>
              <a:buSzPts val="1800"/>
            </a:pPr>
            <a:endParaRPr lang="ru-RU" sz="1600" dirty="0">
              <a:solidFill>
                <a:srgbClr val="FF0000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643772" y="684125"/>
            <a:ext cx="8116474" cy="79040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1040850" rtl="0" eaLnBrk="1" latinLnBrk="0" hangingPunct="1">
              <a:lnSpc>
                <a:spcPts val="5194"/>
              </a:lnSpc>
              <a:spcBef>
                <a:spcPct val="0"/>
              </a:spcBef>
              <a:buNone/>
              <a:defRPr sz="4600" b="1" i="0" kern="1200" cap="all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indent="449580" algn="ctr" defTabSz="913390">
              <a:lnSpc>
                <a:spcPct val="107000"/>
              </a:lnSpc>
              <a:spcBef>
                <a:spcPts val="0"/>
              </a:spcBef>
            </a:pPr>
            <a:r>
              <a:rPr lang="ru-RU" sz="1600" cap="none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Изменения</a:t>
            </a:r>
            <a:r>
              <a:rPr lang="ru-RU" sz="1600" cap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внесенные в гл. 21 НК РФ,</a:t>
            </a:r>
          </a:p>
          <a:p>
            <a:pPr lvl="0" indent="449580" algn="ctr" defTabSz="913390">
              <a:lnSpc>
                <a:spcPct val="107000"/>
              </a:lnSpc>
              <a:spcBef>
                <a:spcPts val="0"/>
              </a:spcBef>
            </a:pPr>
            <a:r>
              <a:rPr lang="ru-RU" sz="1600" cap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целях установления порядка исчисления (уплаты) НДС налогоплательщиками УСН с 1 января 2025 </a:t>
            </a:r>
            <a:r>
              <a:rPr lang="ru-RU" sz="1600" cap="none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823959" y="283857"/>
            <a:ext cx="820869" cy="820869"/>
          </a:xfrm>
          <a:prstGeom prst="rect">
            <a:avLst/>
          </a:prstGeom>
        </p:spPr>
        <p:txBody>
          <a:bodyPr vert="horz" wrap="none" lIns="93637" tIns="46818" rIns="93637" bIns="46818" rtlCol="0" anchor="ctr">
            <a:normAutofit/>
          </a:bodyPr>
          <a:lstStyle/>
          <a:p>
            <a:pPr defTabSz="936351">
              <a:spcBef>
                <a:spcPct val="0"/>
              </a:spcBef>
            </a:pPr>
            <a:endParaRPr lang="ru-RU" sz="4309" b="1" dirty="0">
              <a:solidFill>
                <a:srgbClr val="00B05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8805563" y="6407968"/>
            <a:ext cx="583832" cy="504011"/>
          </a:xfrm>
        </p:spPr>
        <p:txBody>
          <a:bodyPr/>
          <a:lstStyle/>
          <a:p>
            <a:fld id="{E20E89E6-FE54-4E13-859C-1FA908D70D39}" type="slidenum">
              <a:rPr lang="ru-RU" sz="2400" smtClean="0">
                <a:solidFill>
                  <a:schemeClr val="tx1"/>
                </a:solidFill>
              </a:rPr>
              <a:pPr/>
              <a:t>14</a:t>
            </a:fld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11" y="1504994"/>
            <a:ext cx="8424936" cy="55094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5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Пункт </a:t>
            </a:r>
            <a:r>
              <a:rPr lang="ru-RU" sz="15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 ст. 145 НК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РФ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дополнен абзацами следующего содержания:</a:t>
            </a:r>
            <a:endParaRPr lang="ru-RU" sz="15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15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5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переходе налогоплательщика на УСН с применением освобождения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 исполнения обязанностей налогоплательщика, связанных с исчислением и уплатой налога</a:t>
            </a:r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суммы налога, принятые к вычету налогоплательщиком по товарам (работам, услугам), в том числе по основным средствам и нематериальным активам, имущественным правам в порядке, предусмотренном </a:t>
            </a:r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главой 21 НК РФ, </a:t>
            </a:r>
            <a:r>
              <a:rPr lang="ru-RU" sz="15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подлежат восстановлению в налоговом периоде, предшествующем переходу на указанный режим</a:t>
            </a:r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Суммы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налога, подлежащие восстановлению в соответствии с абзацем третьим настоящего пункта, учитываются в составе прочих расходов в соответствии со </a:t>
            </a:r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ст.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264 НК </a:t>
            </a:r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РФ.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Таким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образом, </a:t>
            </a:r>
            <a:r>
              <a:rPr lang="ru-RU" sz="15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переходе налогоплательщиков на УСН с применением освобождения на основании ст. 145 НК РФ, ранее принятые вычеты по НДС необходимо восстановить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поскольку будут использованы для необлагаемых НДС операций</a:t>
            </a:r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07000"/>
              </a:lnSpc>
            </a:pPr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Организации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ИП,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применяющие </a:t>
            </a:r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УСН и </a:t>
            </a:r>
            <a:r>
              <a:rPr lang="ru-RU" sz="15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начавшие исполнять обязанности налогоплательщика, применяющего налоговые ставки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указанные в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пункте 8 статьи 164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НК РФ,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суммы налога по товарам (работам, услугам), в том числе основным средствам и нематериальным активам, имущественным правам, приобретенным ими в период освобождения от исполнения обязанностей налогоплательщика, связанных с исчислением и уплатой налога, </a:t>
            </a:r>
            <a:r>
              <a:rPr lang="ru-RU" sz="15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вычету не принимают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случае использования этих товаров (работ, услуг), в том числе основных средств и нематериальных активов, имущественных прав при осуществлении операций по реализации товаров (работ, услуг), имущественных прав, налогообложение которых производится по налоговым ставкам, указанным в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подпунктах 1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1.2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2.1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3.1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7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11 пункта 1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ст. </a:t>
            </a:r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164</a:t>
            </a:r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НК РФ.</a:t>
            </a:r>
            <a:endParaRPr lang="ru-RU" sz="15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endParaRPr lang="ru-RU" sz="15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65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410677" y="740270"/>
            <a:ext cx="8946484" cy="882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28" tIns="45665" rIns="91328" bIns="45665">
            <a:spAutoFit/>
          </a:bodyPr>
          <a:lstStyle/>
          <a:p>
            <a:pPr lvl="0" indent="449580" algn="ctr">
              <a:lnSpc>
                <a:spcPct val="107000"/>
              </a:lnSpc>
            </a:pP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Изменения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внесенные в гл. 21 НК РФ,</a:t>
            </a:r>
          </a:p>
          <a:p>
            <a:pPr lvl="0" indent="449580" algn="ctr">
              <a:lnSpc>
                <a:spcPct val="107000"/>
              </a:lnSpc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целях установления порядка исчисления (уплаты) НДС налогоплательщиками УСН с 1 января 2025 года</a:t>
            </a:r>
            <a:endParaRPr lang="ru-RU" sz="2000" b="1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>
            <a:spLocks noChangeAspect="1"/>
          </p:cNvSpPr>
          <p:nvPr/>
        </p:nvSpPr>
        <p:spPr>
          <a:xfrm>
            <a:off x="671414" y="1871464"/>
            <a:ext cx="8137494" cy="4834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154 НК РФ дополнена пунктом 12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следующего содержания: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"12.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Положения пунктов 3, 4, 5.1 и 5.2 статьи 154 НК РФ не применяются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налогоплательщиками, применяющими УСН и исполняющими обязанности налогоплательщика, применяющего налоговые ставки, указанные в пункте 8 статьи 164 НК РФ".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известно,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положения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пунктов 3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4, 5.1 и 5.2 статьи 154 НК РФ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касаются случаев,</a:t>
            </a:r>
            <a:r>
              <a:rPr lang="ru-R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реализации налогоплательщиками НДС имущества, подлежащего учету по стоимости с учетом уплаченного налога, при реализации сельскохозяйственной продукции и продуктов ее переработки, закупленной у физических лиц, при реализации отдельных товаров, приобретенных у физических лиц, при реализации автомобилей и мотоциклов, приобретенных налогоплательщиком для перепродажи, когда последним собственником автомобиля или мотоцикла, являлось физическое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лицо.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Таким образом, положения о возможности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определения налоговой базы как разницы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между ценой реализуемого имущества, с учетом налога, акцизов (для подакцизных товаров) и стоимостью реализуемого имущества (остаточной стоимостью с учетом переоценок), либо как разницы между ценой реализации, с учетом налога и ценой приобретения товаров, продукции,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налогоплательщики, реализующие товары (работы) услуги, облагаемые НДС по ставкам 5% или 7%, применять не вправе.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3959" y="283857"/>
            <a:ext cx="820869" cy="820869"/>
          </a:xfrm>
          <a:prstGeom prst="rect">
            <a:avLst/>
          </a:prstGeom>
        </p:spPr>
        <p:txBody>
          <a:bodyPr vert="horz" wrap="none" lIns="93637" tIns="46818" rIns="93637" bIns="46818" rtlCol="0" anchor="ctr">
            <a:normAutofit/>
          </a:bodyPr>
          <a:lstStyle/>
          <a:p>
            <a:pPr defTabSz="936351">
              <a:spcBef>
                <a:spcPct val="0"/>
              </a:spcBef>
            </a:pPr>
            <a:endParaRPr lang="ru-RU" sz="4309" b="1" dirty="0">
              <a:solidFill>
                <a:srgbClr val="00B05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8805563" y="6407968"/>
            <a:ext cx="583832" cy="504011"/>
          </a:xfrm>
        </p:spPr>
        <p:txBody>
          <a:bodyPr/>
          <a:lstStyle/>
          <a:p>
            <a:fld id="{1028F87D-CC94-4E00-B2BF-8D82D69AC94E}" type="slidenum">
              <a:rPr lang="ru-RU" sz="2400" b="1" smtClean="0">
                <a:solidFill>
                  <a:schemeClr val="tx1"/>
                </a:solidFill>
              </a:rPr>
              <a:t>15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63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indent="449580" defTabSz="913390">
              <a:lnSpc>
                <a:spcPct val="107000"/>
              </a:lnSpc>
              <a:spcBef>
                <a:spcPts val="0"/>
              </a:spcBef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Изменения, внесенные в гл. 21 НК РФ,</a:t>
            </a:r>
            <a:b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целях установления порядка исчисления (уплаты) НДС налогоплательщиками УСН с 1 января 2025 года</a:t>
            </a:r>
            <a:b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9981" y="1679840"/>
            <a:ext cx="8352273" cy="4751214"/>
          </a:xfrm>
        </p:spPr>
        <p:txBody>
          <a:bodyPr>
            <a:normAutofit/>
          </a:bodyPr>
          <a:lstStyle/>
          <a:p>
            <a:pPr algn="just"/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67358" y="1488193"/>
            <a:ext cx="8064896" cy="50865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Внесены изменения в статью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170 НК РФ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«Порядок отнесения сумм налога на затраты по производству и реализации товаров (работ, услуг)».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именно,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ст. 170 НК РФ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пункт 2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дополнен подпунктом 8,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 которым: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Суммы налога, предъявленные покупателю при приобретении товаров (работ, услуг), имущественных прав, в том числе основных средств и нематериальных активов, либо фактически уплаченные при ввозе товаров, …на территорию РФ,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учитываются в стоимости таких товаров (работ, услуг),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имущественных прав, в том числе основных средств и нематериальных активов,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случае: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приобретения (ввоза) товаров (работ, услуг), в том числе основных средств и нематериальных активов, имущественных прав налогоплательщиками, применяющими УСН и исполняющими обязанности налогоплательщика,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применяющего налоговые ставки 5% и 7%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указанные в </a:t>
            </a:r>
            <a:r>
              <a:rPr lang="ru-RU" sz="1600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пункте 8 статьи 164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НК РФ,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случае использования этих товаров (работ, услуг),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том числе основных средств и нематериальных активов, имущественных прав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осуществлении операций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реализации товаров (работ, услуг), имущественных прав налогообложение которых 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производится по налоговым ставкам, указанным в </a:t>
            </a:r>
            <a:r>
              <a:rPr lang="ru-RU" sz="1600" b="1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подпунктах 1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ru-RU" sz="1600" b="1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1.2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b="1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2.1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ru-RU" sz="1600" b="1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3.1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b="1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9"/>
              </a:rPr>
              <a:t>7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b="1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0"/>
              </a:rPr>
              <a:t>11 пункта 1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ru-RU" sz="1600" b="1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пункте 8 статьи 164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НК РФ.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88239" y="6431054"/>
            <a:ext cx="576064" cy="383297"/>
          </a:xfrm>
        </p:spPr>
        <p:txBody>
          <a:bodyPr/>
          <a:lstStyle/>
          <a:p>
            <a:fld id="{43E2D79B-E2FD-4CA3-89BC-C451034D465D}" type="slidenum">
              <a:rPr lang="ru-RU" sz="2400" b="1" smtClean="0">
                <a:solidFill>
                  <a:schemeClr val="tx1"/>
                </a:solidFill>
              </a:rPr>
              <a:t>16</a:t>
            </a:fld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3605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indent="449580" defTabSz="913390">
              <a:lnSpc>
                <a:spcPct val="107000"/>
              </a:lnSpc>
              <a:spcBef>
                <a:spcPts val="0"/>
              </a:spcBef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Изменения, внесенные в гл. 21 НК РФ,</a:t>
            </a:r>
            <a:b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целях установления порядка исчисления (уплаты) НДС налогоплательщиками УСН с 1 января 2025 года</a:t>
            </a:r>
            <a:b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9981" y="1679840"/>
            <a:ext cx="8352273" cy="4751214"/>
          </a:xfrm>
        </p:spPr>
        <p:txBody>
          <a:bodyPr>
            <a:normAutofit/>
          </a:bodyPr>
          <a:lstStyle/>
          <a:p>
            <a:pPr algn="just"/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67358" y="1488193"/>
            <a:ext cx="8064896" cy="5658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Абзац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пятый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подпункта 2 пункта 3 ст. 170 НК РФ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изложен в следующей редакции: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переходе налогоплательщика на УСН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 исполнением обязанностей налогоплательщика,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применяющего налоговые ставки 5% и 7%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указанные в пункте 8 статьи 164 НК РФ,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суммы налога, принятые к вычету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налогоплательщиком по товарам (работам, услугам), в том числе основным средствам и нематериальным активам, имущественным правам в порядке, предусмотренном настоящей главой,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подлежат восстановлению в первом налоговом периоде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начиная с которого осуществляемые им операции по реализации товаров (работ, услуг), имущественных прав подлежат налогообложению.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Таким образом, организациям или ИП, переходящим на УСН с общего режима налогообложения,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необходимо восстанавливать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 уплате ранее принятые вычеты НДС по товарам (работам, услугам), основным средствам,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используемым для осуществления операций, подлежащих налогообложению по ставка 5% или 7%.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этом согласно нормам Налогового кодекса РФ, у налогоплательщиков, применяющих ставки 5 и 7% </a:t>
            </a:r>
            <a:r>
              <a:rPr lang="ru-RU" sz="16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отсутствует право на принятие к вычету сумм «входного» НДС</a:t>
            </a:r>
            <a:r>
              <a:rPr lang="ru-RU" sz="16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силу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пп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8 п. 2 ст. 170 НК РФ данное ограничение на вычет НДС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относится к случаям применения норм п. п.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(возврат товаров или авансов),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п. п.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(вычеты с авансов)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ст. 171 НК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РФ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</a:pPr>
            <a:endParaRPr lang="ru-RU" sz="16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832254" y="6463607"/>
            <a:ext cx="504056" cy="383297"/>
          </a:xfrm>
        </p:spPr>
        <p:txBody>
          <a:bodyPr/>
          <a:lstStyle/>
          <a:p>
            <a:fld id="{43E2D79B-E2FD-4CA3-89BC-C451034D465D}" type="slidenum">
              <a:rPr lang="ru-RU" sz="2400" smtClean="0">
                <a:solidFill>
                  <a:schemeClr val="tx1"/>
                </a:solidFill>
              </a:rPr>
              <a:t>17</a:t>
            </a:fld>
            <a:endParaRPr lang="ru-RU" sz="2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4363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indent="449580" defTabSz="913390">
              <a:lnSpc>
                <a:spcPct val="107000"/>
              </a:lnSpc>
              <a:spcBef>
                <a:spcPts val="0"/>
              </a:spcBef>
            </a:pP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Момент возникновения обязанности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исчислить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НДС налогоплательщиками УСН,</a:t>
            </a:r>
            <a:b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порядок выставления счетов-фактур, ведения книг продаж и покупок, представления налоговой декларации по НДС и сроков уплаты</a:t>
            </a:r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9048" y="1439416"/>
            <a:ext cx="8352273" cy="4751214"/>
          </a:xfrm>
        </p:spPr>
        <p:txBody>
          <a:bodyPr>
            <a:normAutofit/>
          </a:bodyPr>
          <a:lstStyle/>
          <a:p>
            <a:pPr algn="just"/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pPr marL="0" indent="0">
              <a:buNone/>
            </a:pPr>
            <a:r>
              <a:rPr lang="ru-RU" sz="1600" dirty="0" smtClean="0"/>
              <a:t>     </a:t>
            </a:r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32736" y="1295400"/>
            <a:ext cx="8064896" cy="6885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</a:rPr>
              <a:t>     Согласно </a:t>
            </a:r>
            <a:r>
              <a:rPr lang="ru-RU" sz="1600" dirty="0">
                <a:latin typeface="Times New Roman" panose="02020603050405020304" pitchFamily="18" charset="0"/>
              </a:rPr>
              <a:t>общему </a:t>
            </a:r>
            <a:r>
              <a:rPr lang="ru-RU" sz="1600" dirty="0" smtClean="0">
                <a:latin typeface="Times New Roman" panose="02020603050405020304" pitchFamily="18" charset="0"/>
              </a:rPr>
              <a:t>правилу, установленному </a:t>
            </a:r>
            <a:r>
              <a:rPr lang="ru-RU" sz="1600" b="1" dirty="0" smtClean="0">
                <a:latin typeface="Times New Roman" panose="02020603050405020304" pitchFamily="18" charset="0"/>
              </a:rPr>
              <a:t>ст. 167 НК РФ</a:t>
            </a:r>
            <a:r>
              <a:rPr lang="ru-RU" sz="1600" dirty="0" smtClean="0">
                <a:latin typeface="Times New Roman" panose="02020603050405020304" pitchFamily="18" charset="0"/>
              </a:rPr>
              <a:t>, моментом </a:t>
            </a:r>
            <a:r>
              <a:rPr lang="ru-RU" sz="1600" dirty="0">
                <a:latin typeface="Times New Roman" panose="02020603050405020304" pitchFamily="18" charset="0"/>
              </a:rPr>
              <a:t>определения налоговой базы по НДС является наиболее ранняя из следующих дат: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</a:rPr>
              <a:t>         1</a:t>
            </a:r>
            <a:r>
              <a:rPr lang="ru-RU" sz="1600" dirty="0">
                <a:latin typeface="Times New Roman" panose="02020603050405020304" pitchFamily="18" charset="0"/>
              </a:rPr>
              <a:t>. день отгрузки (передачи) товаров (работ, услуг</a:t>
            </a:r>
            <a:r>
              <a:rPr lang="ru-RU" sz="1600" dirty="0" smtClean="0">
                <a:latin typeface="Times New Roman" panose="02020603050405020304" pitchFamily="18" charset="0"/>
              </a:rPr>
              <a:t>); 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2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</a:rPr>
              <a:t>. день оплаты (аванс) в счет предстоящих поставок товаров (работ, услуг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).</a:t>
            </a:r>
          </a:p>
          <a:p>
            <a:pPr lvl="0" algn="just"/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      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</a:rPr>
              <a:t>Если налогоплательщик УСН, который обязан исчислять и уплачивать НДС в бюджет, до даты отгрузки получит аванс, то НДС следует исчислить как при получении аванса, так и при последующей отгрузке товаров (работ, услуг) в счет аванса. Ранее исчисленный с аванса НДС принимается к вычету в момент исчисления НДС с отгрузки.</a:t>
            </a: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отгрузке товаров (работ, услуг) налогоплательщик УСН, который обязан исчислять и уплачивать НДС в бюджет,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обязан выставить покупателю счет-фактуру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Счет-фактура выставляется в двух экземплярах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(для продавца и покупателя) на бумажном носителе или в электронном виде в течение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 календарных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дней с даты отгрузки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товаров (работ, услуг),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также при получении авансов в счет этой отгрузки. Для покупателя счет-фактура является основанием для применения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вычетов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НДС.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налогоплательщик УСН осуществляет операции, освобождаемые от НДС (</a:t>
            </a:r>
            <a:r>
              <a:rPr lang="ru-RU" sz="16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ст. 149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НК РФ) или не признаваемые объектом налогообложения НДС (</a:t>
            </a:r>
            <a:r>
              <a:rPr lang="ru-RU" sz="16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п. 2 ст. 146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НК РФ), то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счета-фактуры он не составляет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Федеральным законом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 362-ФЗ от 29.10.2024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внесены изменения в пункт 5 статьи 168 НК РФ в соответствии с которыми при реализации товаров (работ, услуг) налогоплательщиками, освобожденными в соответствии с абзацами вторым и третьим пункта 1 статьи 145 НК РФ от исполнения обязанностей налогоплательщика,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счета-фактуры не составляются.</a:t>
            </a: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6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</a:pPr>
            <a:endParaRPr lang="ru-RU" sz="16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97632" y="6479976"/>
            <a:ext cx="638678" cy="383297"/>
          </a:xfrm>
        </p:spPr>
        <p:txBody>
          <a:bodyPr/>
          <a:lstStyle/>
          <a:p>
            <a:fld id="{43E2D79B-E2FD-4CA3-89BC-C451034D465D}" type="slidenum">
              <a:rPr lang="ru-RU" sz="2400" smtClean="0">
                <a:solidFill>
                  <a:schemeClr val="tx1"/>
                </a:solidFill>
              </a:rPr>
              <a:pPr/>
              <a:t>18</a:t>
            </a:fld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3449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indent="449580" defTabSz="913390">
              <a:lnSpc>
                <a:spcPct val="107000"/>
              </a:lnSpc>
              <a:spcBef>
                <a:spcPts val="0"/>
              </a:spcBef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Момент возникновения обязанности исчислить НДС налогоплательщиками УСН,</a:t>
            </a:r>
            <a:b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порядок выставления счетов-фактур, ведения книг продаж и покупок, представления налоговой декларации по НДС и сроков уплаты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9981" y="1679840"/>
            <a:ext cx="8352273" cy="4751214"/>
          </a:xfrm>
        </p:spPr>
        <p:txBody>
          <a:bodyPr>
            <a:normAutofit/>
          </a:bodyPr>
          <a:lstStyle/>
          <a:p>
            <a:pPr algn="just"/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07318" y="1367408"/>
            <a:ext cx="8412999" cy="5477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580" algn="just">
              <a:lnSpc>
                <a:spcPct val="107000"/>
              </a:lnSpc>
            </a:pP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Таким образом, с 01.01.2025 организации и ИП, применяющие систему налогообложения для сельскохозяйственных товаропроизводителей и организации и ИП, применяющие УСН, освобождаемые от исполнения обязанностей налогоплательщика, </a:t>
            </a:r>
            <a:r>
              <a:rPr lang="ru-RU" sz="15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счета-фактуры в адрес покупателей не выставляют и, соответственно, книгу продаж не ведут.</a:t>
            </a: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налогоплательщик УСН, применяющий освобождение от НДС на основании статьи 145 НК РФ, которое носит обязательный характер, выставит покупателю счет-фактуру с выделением в нем суммы НДС, то сумма НДС, указанная в этом счете-фактуре, подлежит уплате в бюджет (п. 5 ст. 173 НК РФ). При этом у продавца-налогоплательщика УСН право на вычеты «входного» НДС не предусмотрено (п. 2 ст. 170 НК РФ).</a:t>
            </a:r>
            <a:endParaRPr lang="ru-RU" sz="15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49580" algn="just">
              <a:lnSpc>
                <a:spcPct val="107000"/>
              </a:lnSpc>
            </a:pPr>
            <a:r>
              <a:rPr lang="ru-RU" sz="15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учетом внесённых изменений в гл. 21 НК РФ, с 01.01.2025 года организации и ИП, применяющие УСН, не </a:t>
            </a:r>
            <a:r>
              <a:rPr lang="ru-RU" sz="15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применяющие </a:t>
            </a:r>
            <a:r>
              <a:rPr lang="ru-RU" sz="15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освобождение от уплаты НДС на основании ст. 145 НК </a:t>
            </a:r>
            <a:r>
              <a:rPr lang="ru-RU" sz="15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РФ, </a:t>
            </a:r>
            <a:r>
              <a:rPr lang="ru-RU" sz="15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обязаны</a:t>
            </a:r>
            <a:r>
              <a:rPr lang="ru-RU" sz="15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5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buFontTx/>
              <a:buChar char="-"/>
            </a:pPr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выставлять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счета-фактуры </a:t>
            </a:r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покупателям;</a:t>
            </a:r>
          </a:p>
          <a:p>
            <a:pPr marL="285750" lvl="0" indent="-285750" algn="just">
              <a:lnSpc>
                <a:spcPct val="107000"/>
              </a:lnSpc>
              <a:buFontTx/>
              <a:buChar char="-"/>
            </a:pPr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выставленные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налогоплательщиком УСН, который обязан исчислять и уплачивать НДС в бюджет, счета-фактуры зарегистрировать в книге </a:t>
            </a:r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продаж;</a:t>
            </a:r>
          </a:p>
          <a:p>
            <a:pPr marL="285750" lvl="0" indent="-285750" algn="just">
              <a:lnSpc>
                <a:spcPct val="107000"/>
              </a:lnSpc>
              <a:buFontTx/>
              <a:buChar char="-"/>
            </a:pPr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обязан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вести книгу покупок, если налогоплательщик УСН применяет ставки </a:t>
            </a:r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%, а также применяющий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ставки 5% и 7%, </a:t>
            </a:r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имеющий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 на вычеты по НДС (при отгрузке в счет авансов, при возврате авансов, при возврате покупателем товаров, при изменении цены отгруженных товаров (работ, услуг) в сторону </a:t>
            </a:r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уменьшения.</a:t>
            </a:r>
            <a:endParaRPr lang="ru-RU" sz="15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выборе ставок НДС </a:t>
            </a:r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10% налогоплательщик УСН вправе в последующем перейти на применение специальных ставок НДС </a:t>
            </a:r>
            <a:r>
              <a:rPr lang="ru-RU" sz="15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начала очередного налогового периода (квартала)</a:t>
            </a:r>
            <a:r>
              <a:rPr lang="ru-RU" sz="1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если выполняются условия для применения этих ставок</a:t>
            </a:r>
            <a:r>
              <a:rPr lang="ru-RU" sz="1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5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63915" y="6490217"/>
            <a:ext cx="504057" cy="383297"/>
          </a:xfrm>
        </p:spPr>
        <p:txBody>
          <a:bodyPr/>
          <a:lstStyle/>
          <a:p>
            <a:fld id="{43E2D79B-E2FD-4CA3-89BC-C451034D465D}" type="slidenum">
              <a:rPr lang="ru-RU" sz="2400" smtClean="0">
                <a:solidFill>
                  <a:schemeClr val="tx1"/>
                </a:solidFill>
              </a:rPr>
              <a:t>19</a:t>
            </a:fld>
            <a:endParaRPr lang="ru-RU" sz="2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034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7324" y="1789664"/>
            <a:ext cx="8080321" cy="5712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</a:t>
            </a:r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 fontAlgn="t">
              <a:lnSpc>
                <a:spcPct val="107000"/>
              </a:lnSpc>
            </a:pPr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727324" y="422712"/>
            <a:ext cx="9049960" cy="1053878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 defTabSz="1040850" rtl="0" eaLnBrk="1" latinLnBrk="0" hangingPunct="1">
              <a:lnSpc>
                <a:spcPts val="5194"/>
              </a:lnSpc>
              <a:spcBef>
                <a:spcPct val="0"/>
              </a:spcBef>
              <a:buNone/>
              <a:defRPr sz="4600" b="1" i="0" kern="1200" cap="all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449580" algn="ctr">
              <a:lnSpc>
                <a:spcPct val="107000"/>
              </a:lnSpc>
              <a:spcAft>
                <a:spcPts val="0"/>
              </a:spcAft>
            </a:pPr>
            <a:r>
              <a:rPr lang="ru-RU" sz="1600" u="sng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Изменения, внесенные </a:t>
            </a:r>
            <a:r>
              <a:rPr lang="ru-RU" sz="1600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гл. 21 НК </a:t>
            </a:r>
            <a:r>
              <a:rPr lang="ru-RU" sz="1600" u="sng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РФ,</a:t>
            </a:r>
          </a:p>
          <a:p>
            <a:pPr indent="449580" algn="ctr">
              <a:lnSpc>
                <a:spcPct val="107000"/>
              </a:lnSpc>
              <a:spcAft>
                <a:spcPts val="0"/>
              </a:spcAft>
            </a:pPr>
            <a:r>
              <a:rPr lang="ru-RU" sz="1600" u="sng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целях установления порядка исчисления (уплаты) НДС налогоплательщиками УСН с 1 января 2025 года.</a:t>
            </a:r>
          </a:p>
          <a:p>
            <a:pPr indent="449580" algn="ctr">
              <a:lnSpc>
                <a:spcPct val="107000"/>
              </a:lnSpc>
              <a:spcAft>
                <a:spcPts val="0"/>
              </a:spcAft>
            </a:pP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3959" y="283857"/>
            <a:ext cx="820869" cy="820869"/>
          </a:xfrm>
          <a:prstGeom prst="rect">
            <a:avLst/>
          </a:prstGeom>
        </p:spPr>
        <p:txBody>
          <a:bodyPr vert="horz" wrap="none" lIns="93637" tIns="46818" rIns="93637" bIns="46818" rtlCol="0" anchor="ctr">
            <a:normAutofit/>
          </a:bodyPr>
          <a:lstStyle/>
          <a:p>
            <a:pPr defTabSz="936351">
              <a:spcBef>
                <a:spcPct val="0"/>
              </a:spcBef>
            </a:pPr>
            <a:endParaRPr lang="ru-RU" sz="4309" b="1" dirty="0">
              <a:solidFill>
                <a:srgbClr val="00B05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8805563" y="6407968"/>
            <a:ext cx="583832" cy="504011"/>
          </a:xfrm>
        </p:spPr>
        <p:txBody>
          <a:bodyPr/>
          <a:lstStyle/>
          <a:p>
            <a:fld id="{E20E89E6-FE54-4E13-859C-1FA908D70D39}" type="slidenum">
              <a:rPr lang="ru-RU" sz="2400" smtClean="0">
                <a:solidFill>
                  <a:schemeClr val="tx1"/>
                </a:solidFill>
              </a:rPr>
              <a:pPr/>
              <a:t>2</a:t>
            </a:fld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55390" y="1329781"/>
            <a:ext cx="7750173" cy="866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endParaRPr lang="ru-RU" sz="15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16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1334" y="1475205"/>
            <a:ext cx="8254229" cy="61521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Федеральный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 от 12.07.2024 N 176-ФЗ (ред. от 29.10.2024) "О внесении изменений в части первую и вторую Налогового кодекса Российской Федерации, отдельные законодательные акты Российской Федерации и признании утратившими силу отдельных положений законодательных актов Российской Федерации" </a:t>
            </a:r>
          </a:p>
          <a:p>
            <a:pPr indent="449580" algn="just">
              <a:lnSpc>
                <a:spcPct val="107000"/>
              </a:lnSpc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Федеральный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 от 29.10.2024 N 362-ФЗ "О внесении изменений в части первую и вторую Налогового кодекса Российской Федерации и отдельные законодательные акты Российской Федерации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".</a:t>
            </a:r>
          </a:p>
          <a:p>
            <a:pPr indent="449580" algn="just">
              <a:lnSpc>
                <a:spcPct val="107000"/>
              </a:lnSpc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для налогоплательщиков, применяющих упрощенную систему налогообложения, которые с 1 января 2025 года признаются налогоплательщиками налога на добавленную стоимость (Письмо ФНС от 17 октября 2024 г. N СД-4-3/11815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@).</a:t>
            </a:r>
          </a:p>
          <a:p>
            <a:pPr indent="449580" algn="just">
              <a:lnSpc>
                <a:spcPct val="107000"/>
              </a:lnSpc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Рекомендациями по применению налоговой амнистии дробления бизнеса» по применению статьи 6 Федерального закона N 176-ФЗ« (Письмо ФНС от 18.10.2024 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СД-4-2/11836@).</a:t>
            </a:r>
          </a:p>
          <a:p>
            <a:pPr indent="449580" algn="just">
              <a:lnSpc>
                <a:spcPct val="107000"/>
              </a:lnSpc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Письмо ФНС России от 10.10.2024 № АБ-4-20/11584@ «О новых налоговых ставках НДС с 1 января 2025 года».</a:t>
            </a:r>
          </a:p>
          <a:p>
            <a:pPr indent="449580" algn="just">
              <a:lnSpc>
                <a:spcPct val="107000"/>
              </a:lnSpc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сведения письма Минфина России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Tx/>
              <a:buChar char="-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 07.10.2024 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03-07-11/96800,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 02.10.2024 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03-07-11/95245);</a:t>
            </a:r>
          </a:p>
          <a:p>
            <a:pPr marL="285750" indent="-285750" algn="just">
              <a:lnSpc>
                <a:spcPct val="107000"/>
              </a:lnSpc>
              <a:buFontTx/>
              <a:buChar char="-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 23.09.2024 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03-07-11/91434;</a:t>
            </a:r>
          </a:p>
          <a:p>
            <a:pPr marL="285750" indent="-285750" algn="just">
              <a:lnSpc>
                <a:spcPct val="107000"/>
              </a:lnSpc>
              <a:buFontTx/>
              <a:buChar char="-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 16.07.2024 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03-07-11/66265;</a:t>
            </a:r>
          </a:p>
          <a:p>
            <a:pPr marL="285750" indent="-285750" algn="just">
              <a:lnSpc>
                <a:spcPct val="107000"/>
              </a:lnSpc>
              <a:buFontTx/>
              <a:buChar char="-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 23.07.2024 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03-07-11/68747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Tx/>
              <a:buChar char="-"/>
            </a:pPr>
            <a:endParaRPr lang="en-US" sz="1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</a:pP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</a:pP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15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9981" y="288308"/>
            <a:ext cx="8639652" cy="575044"/>
          </a:xfrm>
        </p:spPr>
        <p:txBody>
          <a:bodyPr>
            <a:normAutofit fontScale="90000"/>
          </a:bodyPr>
          <a:lstStyle/>
          <a:p>
            <a:pPr indent="449580" defTabSz="913390">
              <a:lnSpc>
                <a:spcPct val="107000"/>
              </a:lnSpc>
              <a:spcBef>
                <a:spcPts val="0"/>
              </a:spcBef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Переходные положения по «входному» НДС по покупкам до 01.01.2025 </a:t>
            </a:r>
            <a:r>
              <a:rPr lang="ru-RU" sz="1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(Закон № 362-ФЗ, п</a:t>
            </a:r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18 Методических рекомендаций ФНС России по НДС для УСН).</a:t>
            </a:r>
            <a:b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9981" y="1679840"/>
            <a:ext cx="8352273" cy="4751214"/>
          </a:xfrm>
        </p:spPr>
        <p:txBody>
          <a:bodyPr>
            <a:normAutofit/>
          </a:bodyPr>
          <a:lstStyle/>
          <a:p>
            <a:pPr algn="just"/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95350" y="1007368"/>
            <a:ext cx="8136904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соответствии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п 9. ст. 8 Федерального закона № 362-ФЗ от 29.10.2024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Организации и ИП, применявшие до 1 января 2025 года упрощенную систему налогообложения с объектом налогообложения в виде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доходов, уменьшенных на величину расходов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суммы НДС по приобретенным (ввезенным) товарам (работам, услугам), которые до 1 января 2025 года не были отнесены к расходам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вычитаемым из налоговой базы при применении упрощенной системы налогообложения, </a:t>
            </a:r>
            <a:r>
              <a:rPr lang="ru-RU" sz="16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принимают к вычету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порядке, предусмотренном главой 21 НК РФ, если иное не предусмотрено частью 9.2 настоящей статьи.";</a:t>
            </a:r>
          </a:p>
          <a:p>
            <a:pPr indent="457200"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в) дополнить частями 9.1 и 9.2 следующего содержания:</a:t>
            </a:r>
          </a:p>
          <a:p>
            <a:pPr indent="457200"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"9.1. Организации и ИП, применявшие до 1 января 2025 года упрощенную систему налогообложения с объектом налогообложения в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виде доходов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суммы НДС по приобретенным (ввезенным) до 1 января 2025 года товарам (работам, услугам), не использованным при применении упрощенной системы налогообложения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принимают к вычету в порядке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предусмотренном главой 21 НК РФ, если иное не предусмотрено частью 9.2 настоящей статьи.</a:t>
            </a:r>
          </a:p>
          <a:p>
            <a:pPr indent="457200"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9.2. Организации и ИП, применявшие до 1 января 2025 года упрощенную систему налогообложения, суммы НДС по приобретенным (ввезенным) до 1 января 2025 года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основным средствам или нематериальным активам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принимают к вычету в порядке, предусмотренном главой 21 НК РФ, в случае, если до 1 января 2025 года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указанные основные средства не были введены в эксплуатацию (нематериальные активы не были приняты к учету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indent="457200" algn="just"/>
            <a:r>
              <a:rPr lang="ru-RU" sz="1600" b="1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Таким образом, вычет можно принять только если </a:t>
            </a:r>
            <a:r>
              <a:rPr lang="ru-RU" sz="16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налогоплательщик </a:t>
            </a:r>
            <a:r>
              <a:rPr lang="ru-RU" sz="1600" b="1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УСН </a:t>
            </a:r>
            <a:r>
              <a:rPr lang="ru-RU" sz="16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принимает решение применять ставку 20%, </a:t>
            </a:r>
            <a:r>
              <a:rPr lang="ru-RU" sz="1600" b="1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10%.</a:t>
            </a:r>
            <a:endParaRPr lang="ru-RU" sz="1600" b="1" u="sng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95921" y="6556062"/>
            <a:ext cx="503403" cy="383297"/>
          </a:xfrm>
        </p:spPr>
        <p:txBody>
          <a:bodyPr/>
          <a:lstStyle/>
          <a:p>
            <a:fld id="{43E2D79B-E2FD-4CA3-89BC-C451034D465D}" type="slidenum">
              <a:rPr lang="ru-RU" sz="2400" smtClean="0">
                <a:solidFill>
                  <a:schemeClr val="tx1"/>
                </a:solidFill>
              </a:rPr>
              <a:t>20</a:t>
            </a:fld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3412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indent="449580" defTabSz="913390">
              <a:lnSpc>
                <a:spcPct val="107000"/>
              </a:lnSpc>
              <a:spcBef>
                <a:spcPts val="0"/>
              </a:spcBef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Момент возникновения обязанности исчислить НДС налогоплательщиками УСН,</a:t>
            </a:r>
            <a:b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порядок выставления счетов-фактур, ведения книг продаж и покупок, представления налоговой декларации по НДС и сроков уплаты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9981" y="1679840"/>
            <a:ext cx="8352273" cy="4751214"/>
          </a:xfrm>
        </p:spPr>
        <p:txBody>
          <a:bodyPr>
            <a:normAutofit/>
          </a:bodyPr>
          <a:lstStyle/>
          <a:p>
            <a:pPr algn="just"/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23669" y="1396125"/>
            <a:ext cx="806489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соответствии со п 11.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8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Федерального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закона №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176-ФЗ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12.07.2024 (в ред. Федерального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закона № 362-ФЗ от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29.10.2024)</a:t>
            </a:r>
          </a:p>
          <a:p>
            <a:pPr indent="457200" algn="just"/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Организации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ИП,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утратившие в 2024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году право на применение упрощенной системы налогообложения в связи с превышением размера полученных доходов, указанного в пункте 4 статьи 346.13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НК РФ (в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редакции, действовавшей до дня вступления в силу настоящего Федерального закона),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вправе вновь перейти на упрощенную систему налогообложения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 1 января 2025 года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 учета ограничения, предусмотренного пунктом 7 статьи 346.13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НК РФ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100" i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этом у указанных в настоящей части организаций сумма всех доходов, указанных в абзаце первом пункта 2 статьи 346.12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НК РФ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(в редакции настоящего Федерального закона), в том числе доходов по упрощенной системе налогообложения, не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должна превышать 337,5 млн. рублей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итогам девяти месяцев 2024 года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Организации и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ИП,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указанные в настоящей части, при определении величин доходов, указанных в подпунктах 1 и 2 пункта 8 статьи 164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НК РФ,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суммируют доходы по общему режиму налогообложения и упрощенной системе налогообложения. </a:t>
            </a:r>
            <a:endParaRPr lang="ru-RU" sz="16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Величина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предельного размера доходов организации, указанная в настоящей части, и величина предельного размера доходов организации, ограничивающая право организации перейти на упрощенную систему налогообложения, указанная в абзаце первом пункта 2 статьи 346.12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НК РФ (в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редакции настоящего Федерального закона), в 2024 году индексации на коэффициент-дефлятор не подлежат.</a:t>
            </a:r>
            <a:endParaRPr lang="ru-RU" sz="16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832254" y="6412883"/>
            <a:ext cx="511391" cy="383297"/>
          </a:xfrm>
        </p:spPr>
        <p:txBody>
          <a:bodyPr/>
          <a:lstStyle/>
          <a:p>
            <a:fld id="{43E2D79B-E2FD-4CA3-89BC-C451034D465D}" type="slidenum">
              <a:rPr lang="ru-RU" sz="2400" smtClean="0">
                <a:solidFill>
                  <a:schemeClr val="tx1"/>
                </a:solidFill>
              </a:rPr>
              <a:t>21</a:t>
            </a:fld>
            <a:endParaRPr lang="ru-RU" sz="2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1383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indent="449580" defTabSz="913390">
              <a:lnSpc>
                <a:spcPct val="107000"/>
              </a:lnSpc>
              <a:spcBef>
                <a:spcPts val="0"/>
              </a:spcBef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Момент возникновения обязанности исчислить НДС налогоплательщиками УСН,</a:t>
            </a:r>
            <a:b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порядок выставления счетов-фактур, ведения книг продаж и покупок, представления налоговой декларации по НДС и сроков уплаты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5017" y="1488194"/>
            <a:ext cx="8352273" cy="4751214"/>
          </a:xfrm>
        </p:spPr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налогоплательщик УСН, который обязан исчислять и уплачивать НДС в бюджет, имеет право на вычеты по НДС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(в </a:t>
            </a:r>
            <a:r>
              <a:rPr lang="ru-RU" sz="160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том числе при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применении ставок 5% и 7% в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отдельных случаях, в частности, принятия к вычету сумм НДС, ранее исчисленных с поступивших авансов в счет предстоящих поставок товаров (работ, услуг), имущественных прав, при изменении цены в сторону уменьшения), то он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ведет книгу покупок.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7200" algn="just" defTabSz="913390">
              <a:lnSpc>
                <a:spcPct val="107000"/>
              </a:lnSpc>
              <a:spcBef>
                <a:spcPts val="0"/>
              </a:spcBef>
              <a:buNone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налогоплательщики УСН обязаны ежеквартально подавать декларацию по НДС в сроки, установленные ст. 174 НК РФ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Налоговым периодом по НДС является квартал (ст. 163 НК РФ).</a:t>
            </a: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457200" algn="just" defTabSz="913390">
              <a:lnSpc>
                <a:spcPct val="107000"/>
              </a:lnSpc>
              <a:spcBef>
                <a:spcPts val="0"/>
              </a:spcBef>
              <a:buNone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этом если налогоплательщик УСН, который обязан исчислять и уплачивать НДС в бюджет,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осуществляет не признаваемые объектом налогообложения НДС или необлагаемые НДС операции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то по таким операциям у него не возникает обязанности исчислять и уплачивать НДС в бюджет. Перечень таких операций и условия освобождения от уплаты НДС приведены в статьях 146, 149 НК РФ. Однако в этом случае у него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возникает обязанность подавать налоговую декларацию по НДС, в которой отражается информация о таких операциях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457200" algn="just" defTabSz="913390">
              <a:lnSpc>
                <a:spcPct val="107000"/>
              </a:lnSpc>
              <a:spcBef>
                <a:spcPts val="0"/>
              </a:spcBef>
              <a:buNone/>
            </a:pPr>
            <a:r>
              <a:rPr lang="ru-RU" sz="16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Сроки подачи декларации и сроки уплаты установлены ст. 174 НК РФ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457200" algn="just" defTabSz="913390">
              <a:lnSpc>
                <a:spcPct val="107000"/>
              </a:lnSpc>
              <a:spcBef>
                <a:spcPts val="0"/>
              </a:spcBef>
              <a:buNone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Декларация по НДС представляется в налоговый орган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позднее 25-го числа месяца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следующего за истекшим налоговым периодом (п. 5 ст. 174 НК РФ). </a:t>
            </a: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032054" y="6407968"/>
            <a:ext cx="2239910" cy="383297"/>
          </a:xfrm>
        </p:spPr>
        <p:txBody>
          <a:bodyPr/>
          <a:lstStyle/>
          <a:p>
            <a:fld id="{43E2D79B-E2FD-4CA3-89BC-C451034D465D}" type="slidenum">
              <a:rPr lang="ru-RU" sz="2400" smtClean="0">
                <a:solidFill>
                  <a:schemeClr val="tx1"/>
                </a:solidFill>
              </a:rPr>
              <a:pPr/>
              <a:t>22</a:t>
            </a:fld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97577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indent="449580" defTabSz="913390">
              <a:lnSpc>
                <a:spcPct val="107000"/>
              </a:lnSpc>
              <a:spcBef>
                <a:spcPts val="0"/>
              </a:spcBef>
            </a:pP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Порядок представления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налоговой декларации по НДС и сроков уплаты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9981" y="1679840"/>
            <a:ext cx="8352273" cy="4751214"/>
          </a:xfrm>
        </p:spPr>
        <p:txBody>
          <a:bodyPr>
            <a:normAutofit/>
          </a:bodyPr>
          <a:lstStyle/>
          <a:p>
            <a:endParaRPr lang="ru-RU" sz="1600" dirty="0" smtClean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67358" y="1169072"/>
            <a:ext cx="8064896" cy="5822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buFontTx/>
              <a:buChar char="-"/>
            </a:pPr>
            <a:endParaRPr lang="ru-RU" sz="15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49580" algn="just">
              <a:lnSpc>
                <a:spcPct val="107000"/>
              </a:lnSpc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силу п. 5 ст. 174 НК РФ декларация по НДС представляется налогоплательщиком в налоговый орган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исключительно в электронном виде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телекоммуникационным каналам связи через оператора ЭДО. Срок представления декларации по НДС -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позднее 25 числа месяца, следующего за истекшим кварталом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49580" algn="just">
              <a:lnSpc>
                <a:spcPct val="107000"/>
              </a:lnSpc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Налоговые агенты, применяющие освобождение от уплаты НДС на основании </a:t>
            </a:r>
            <a:r>
              <a:rPr lang="ru-RU" sz="16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статьи 145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НК РФ,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вправе представить декларацию по НДС на бумажном носителе.</a:t>
            </a:r>
            <a:endParaRPr lang="ru-RU" sz="1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49580" algn="just">
              <a:lnSpc>
                <a:spcPct val="107000"/>
              </a:lnSpc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НДС необходимо уплачивать равными долями в течение трех месяцев, не позднее 28-го числа каждого из трех месяцев, следующего за истекшим налоговым периодом (п. 1 ст. 174 НК РФ). </a:t>
            </a:r>
            <a:endParaRPr lang="ru-RU" sz="16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49580" algn="just">
              <a:lnSpc>
                <a:spcPct val="107000"/>
              </a:lnSpc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например,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1 кв. 2025 года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это будет: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28.04.2025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                                                                           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28.05.2025, 30.06.2025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indent="449580" algn="just">
              <a:lnSpc>
                <a:spcPct val="107000"/>
              </a:lnSpc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Налогоплательщики, применяющие освобождение от уплаты НДС на основании ст. 145 НК РФ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декларации по НДС не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представляют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Исключением являются случаи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когда налогоплательщики в период данного освобождения являлись налоговыми агентами или выставляли покупателям счета-фактуры с выделенной суммой НДС</a:t>
            </a: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49580" algn="just">
              <a:lnSpc>
                <a:spcPct val="107000"/>
              </a:lnSpc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Разъяснения по применению норм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Федерального закона № 176-ФЗ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содержит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письмо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ФНС России от 17.10.2024 N СД-4-3/11815@ </a:t>
            </a:r>
          </a:p>
          <a:p>
            <a:pPr lvl="0" indent="449580" algn="just">
              <a:lnSpc>
                <a:spcPct val="107000"/>
              </a:lnSpc>
            </a:pP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</a:pPr>
            <a:endParaRPr lang="ru-RU" sz="16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032054" y="6519788"/>
            <a:ext cx="2239910" cy="383297"/>
          </a:xfrm>
        </p:spPr>
        <p:txBody>
          <a:bodyPr/>
          <a:lstStyle/>
          <a:p>
            <a:fld id="{43E2D79B-E2FD-4CA3-89BC-C451034D465D}" type="slidenum">
              <a:rPr lang="ru-RU" sz="2400" smtClean="0">
                <a:solidFill>
                  <a:schemeClr val="tx1"/>
                </a:solidFill>
              </a:rPr>
              <a:pPr/>
              <a:t>23</a:t>
            </a:fld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81261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indent="449580" defTabSz="913390">
              <a:lnSpc>
                <a:spcPct val="107000"/>
              </a:lnSpc>
              <a:spcBef>
                <a:spcPts val="0"/>
              </a:spcBef>
            </a:pP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Порядок применения чеков ККТ налогоплательщиками УСН, которые обязаны исчислять и уплачивать НДС в бюджет с 01.01.2025</a:t>
            </a:r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9981" y="1679840"/>
            <a:ext cx="8352273" cy="4751214"/>
          </a:xfrm>
        </p:spPr>
        <p:txBody>
          <a:bodyPr>
            <a:normAutofit/>
          </a:bodyPr>
          <a:lstStyle/>
          <a:p>
            <a:pPr algn="just"/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67358" y="1488193"/>
            <a:ext cx="8064896" cy="3253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01.01.2025 налогоплательщики УСН, которые обязаны исчислять и уплачивать НДС в бюджет,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осуществляющие расчеты с применением ККТ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выбравшие уплату НДС по специальной ставке (5% или 7%),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должны перейти на указание новых ставок НДС в кассовых чеках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соответствии с изменениями, вносимыми в </a:t>
            </a:r>
            <a:r>
              <a:rPr lang="ru-RU" sz="16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Приказ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ФНС России от 14.09.2020 N ЕД-7-20/662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@ (далее - Приказ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 ЕД-7-20/662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@).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</a:pPr>
            <a:r>
              <a:rPr lang="ru-RU" sz="160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Таким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образом, после вступления в силу вышеуказанного проекта приказа и предоставления доработки программного обеспечения ККТ изготовителем ККТ, организациям и ИП, применяющим УСН, которые выбрали оплату НДС по пониженным ставкам 5% или 7% в кассовом чеке (БСО) и кассовом чеке коррекции (БСО коррекции), необходимо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незамедлительно установить соответствующие обновления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программном обеспечении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своей контрольно- кассовой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техники.</a:t>
            </a:r>
            <a:r>
              <a:rPr lang="ru-RU" sz="1600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u="sng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</a:pPr>
            <a:endParaRPr lang="ru-RU" sz="16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032054" y="6528905"/>
            <a:ext cx="2239910" cy="383297"/>
          </a:xfrm>
        </p:spPr>
        <p:txBody>
          <a:bodyPr/>
          <a:lstStyle/>
          <a:p>
            <a:fld id="{43E2D79B-E2FD-4CA3-89BC-C451034D465D}" type="slidenum">
              <a:rPr lang="ru-RU" sz="2400" smtClean="0">
                <a:solidFill>
                  <a:schemeClr val="tx1"/>
                </a:solidFill>
              </a:rPr>
              <a:pPr/>
              <a:t>24</a:t>
            </a:fld>
            <a:endParaRPr lang="ru-RU" sz="2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336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7181" y="1920457"/>
            <a:ext cx="7960914" cy="5014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 smtClean="0"/>
              <a:t>	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Данном Федеральным законом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предусмотрено признание налогоплательщиков, применяющих упрощенную систему налогообложения (далее - УСН), плательщиками НДС.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этом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налогоплательщики с 01.01.2025: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применяют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освобождение от исполнения обязанностей налогоплательщика НДС, которое носит обязательный характер, в случае, если за предшествующий налоговый период сумма доходов не превысила 60 млн. рублей;</a:t>
            </a: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применяют одну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 пониженных ставок НДС в размере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5%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сумма доходов не превысила 250 млн. руб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 либо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7%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сумма доходов свыше 250 млн. руб., но не превысила 450 млн. руб.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 права на принятие к вычету сумм «входного» НДС;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либо применяют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общий порядок исчисления и уплаты НДС с правом принятия к вычету сумм «входного»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НДС.</a:t>
            </a:r>
          </a:p>
          <a:p>
            <a:pPr indent="45720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этом необходимо учитывать, что освобождение от НДС не касается случаев, когда:</a:t>
            </a:r>
          </a:p>
          <a:p>
            <a:pPr indent="457200"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налогоплательщик УСН должен выступить налоговым агентом по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НДС в соответствии со ст.161 НК РФ;</a:t>
            </a: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налогоплательщик УСН должен уплатить НДС при ввозе товаров на территорию Российской Федерации как из стран ЕАЭС, так и из третьих стран.</a:t>
            </a:r>
          </a:p>
          <a:p>
            <a:endParaRPr lang="ru-RU" sz="1616" dirty="0">
              <a:solidFill>
                <a:srgbClr val="FF0000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479326" y="863352"/>
            <a:ext cx="9049960" cy="790409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 defTabSz="1040850" rtl="0" eaLnBrk="1" latinLnBrk="0" hangingPunct="1">
              <a:lnSpc>
                <a:spcPts val="5194"/>
              </a:lnSpc>
              <a:spcBef>
                <a:spcPct val="0"/>
              </a:spcBef>
              <a:buNone/>
              <a:defRPr sz="4600" b="1" i="0" kern="1200" cap="all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Основные положения Федерального закона</a:t>
            </a:r>
            <a:r>
              <a:rPr lang="ru-RU" sz="1600" cap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от 12.07.2024 </a:t>
            </a:r>
            <a:r>
              <a:rPr lang="en-US" sz="1600" cap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176-</a:t>
            </a:r>
            <a:r>
              <a:rPr lang="ru-RU" sz="1600" cap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ФЗ </a:t>
            </a:r>
            <a:endParaRPr lang="ru-RU" sz="1600" cap="none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600" cap="none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cap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целях установления порядка исчисления (уплаты) НДС налогоплательщиками УСН с </a:t>
            </a:r>
            <a:r>
              <a:rPr lang="ru-RU" sz="1600" cap="none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01.01.2025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3959" y="283857"/>
            <a:ext cx="820869" cy="820869"/>
          </a:xfrm>
          <a:prstGeom prst="rect">
            <a:avLst/>
          </a:prstGeom>
        </p:spPr>
        <p:txBody>
          <a:bodyPr vert="horz" wrap="none" lIns="93637" tIns="46818" rIns="93637" bIns="46818" rtlCol="0" anchor="ctr">
            <a:normAutofit/>
          </a:bodyPr>
          <a:lstStyle/>
          <a:p>
            <a:pPr defTabSz="936351">
              <a:spcBef>
                <a:spcPct val="0"/>
              </a:spcBef>
            </a:pPr>
            <a:endParaRPr lang="ru-RU" sz="4309" b="1" dirty="0">
              <a:solidFill>
                <a:srgbClr val="00B05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8805563" y="6407968"/>
            <a:ext cx="583832" cy="504011"/>
          </a:xfrm>
        </p:spPr>
        <p:txBody>
          <a:bodyPr/>
          <a:lstStyle/>
          <a:p>
            <a:fld id="{E20E89E6-FE54-4E13-859C-1FA908D70D39}" type="slidenum">
              <a:rPr lang="ru-RU" sz="2400" smtClean="0">
                <a:solidFill>
                  <a:schemeClr val="tx1"/>
                </a:solidFill>
              </a:rPr>
              <a:pPr/>
              <a:t>3</a:t>
            </a:fld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740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 txBox="1">
            <a:spLocks/>
          </p:cNvSpPr>
          <p:nvPr/>
        </p:nvSpPr>
        <p:spPr>
          <a:xfrm>
            <a:off x="643772" y="864938"/>
            <a:ext cx="8161791" cy="79040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1040850" rtl="0" eaLnBrk="1" latinLnBrk="0" hangingPunct="1">
              <a:lnSpc>
                <a:spcPts val="5194"/>
              </a:lnSpc>
              <a:spcBef>
                <a:spcPct val="0"/>
              </a:spcBef>
              <a:buNone/>
              <a:defRPr sz="4600" b="1" i="0" kern="1200" cap="all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indent="449580" algn="ctr" defTabSz="913390">
              <a:lnSpc>
                <a:spcPct val="107000"/>
              </a:lnSpc>
              <a:spcBef>
                <a:spcPts val="0"/>
              </a:spcBef>
            </a:pPr>
            <a:r>
              <a:rPr lang="ru-RU" sz="1600" cap="none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Изменения</a:t>
            </a:r>
            <a:r>
              <a:rPr lang="ru-RU" sz="1600" cap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внесенные в гл. 21 НК РФ,</a:t>
            </a:r>
          </a:p>
          <a:p>
            <a:pPr lvl="0" indent="449580" algn="ctr" defTabSz="913390">
              <a:lnSpc>
                <a:spcPct val="107000"/>
              </a:lnSpc>
              <a:spcBef>
                <a:spcPts val="0"/>
              </a:spcBef>
            </a:pPr>
            <a:r>
              <a:rPr lang="ru-RU" sz="1600" cap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целях установления порядка исчисления (уплаты) НДС налогоплательщиками УСН с 1 января 2025 </a:t>
            </a:r>
            <a:r>
              <a:rPr lang="ru-RU" sz="1600" cap="none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endParaRPr lang="ru-RU" sz="2000" cap="none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3959" y="283857"/>
            <a:ext cx="820869" cy="820869"/>
          </a:xfrm>
          <a:prstGeom prst="rect">
            <a:avLst/>
          </a:prstGeom>
        </p:spPr>
        <p:txBody>
          <a:bodyPr vert="horz" wrap="none" lIns="93637" tIns="46818" rIns="93637" bIns="46818" rtlCol="0" anchor="ctr">
            <a:normAutofit/>
          </a:bodyPr>
          <a:lstStyle/>
          <a:p>
            <a:pPr defTabSz="936351">
              <a:spcBef>
                <a:spcPct val="0"/>
              </a:spcBef>
            </a:pPr>
            <a:endParaRPr lang="ru-RU" sz="4309" b="1" dirty="0">
              <a:solidFill>
                <a:srgbClr val="00B05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8805563" y="6407968"/>
            <a:ext cx="583832" cy="504011"/>
          </a:xfrm>
        </p:spPr>
        <p:txBody>
          <a:bodyPr/>
          <a:lstStyle/>
          <a:p>
            <a:fld id="{E20E89E6-FE54-4E13-859C-1FA908D70D39}" type="slidenum">
              <a:rPr lang="ru-RU" sz="2400" smtClean="0">
                <a:solidFill>
                  <a:schemeClr val="tx1"/>
                </a:solidFill>
              </a:rPr>
              <a:pPr/>
              <a:t>4</a:t>
            </a:fld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53772" y="1905267"/>
            <a:ext cx="7848872" cy="4554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случае, если в течение налогового периода по налогу, уплачиваемому в связи с применением УСН, ИП применяет одновременно УСН и патентную систему налогообложения, при определении величины доходов, указанной в настоящем абзаце,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учитываются доходы по обоим указанным специальным налоговым режимам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Таким образом, при превышении доходов 60 млн. руб. организации и ИП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освобождение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 уплаты НДС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применяют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налогоплательщиков,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которые не могут применять освобождение от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обязанностей плательщика НДС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(или если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освобождение от НДС впоследствии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прекратится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связи с превышением дохода 60 млн руб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действуют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специальные пониженные ставки.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этого внесены изменения </a:t>
            </a:r>
            <a:r>
              <a:rPr lang="ru-RU" sz="16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статью 164 НК РФ</a:t>
            </a:r>
            <a:r>
              <a:rPr lang="ru-RU" sz="16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гл. 21 «Налоговые ставки» (</a:t>
            </a:r>
            <a:r>
              <a:rPr lang="ru-RU" sz="16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добавлен п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ункт 8).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49580" algn="just">
              <a:lnSpc>
                <a:spcPct val="107000"/>
              </a:lnSpc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соответствии с новой нормой ст. 164 НК РФ при реализации товаров (работ, услуг), имущественных прав организации и индивидуальные предприниматели, применяющие УСН, вправе производить налогообложение соответствующих операций по одной из налоговых ставок:</a:t>
            </a:r>
            <a:endParaRPr lang="ru-RU" sz="1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endParaRPr lang="ru-RU" sz="15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119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7324" y="1789664"/>
            <a:ext cx="8080321" cy="6369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Ставка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НДС 5%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применяется с 01.01.2025, в случае, если доходы за 2024 год составили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 60 млн рублей до 250 млн рублей.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Ставка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НДС 7%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применяется с 01.01.2025, в случае, если доходы за 2024 год составили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 250 млн рублей до 450 млн рублей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доходы налогоплательщика УСН за 2024 год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превысили 60 млн рублей,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 ставка НДС 5% применяется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2025 году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месяца, следующего за месяцем превышения доходов 60 млн рублей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месяца (включительно), в котором доходы превысили 250 млн рублей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2025 году начиная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месяца, следующего за месяцем, в котором доходы превысили 250 млн рублей, и до месяца, в котором доходы превысили 450 млн рублей, применяется ставка НДС 7%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Начиная с 1 числа месяца, в котором доходы превысили 450 млн рублей, применяется НДС по общеустановленной ставке, в том числе НДС по ставке 7% пересчитывается по ставке 20% (10%)).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49580" algn="just">
              <a:lnSpc>
                <a:spcPct val="107000"/>
              </a:lnSpc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Таким образом, в случае превышения максимальной суммы плательщик УСН теряет право на льготные ставки НДС. Если в течение налогового периода сумма дохода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превысит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установленный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лимит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450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млн. руб.,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то такой налогоплательщик теряет право на применение льготной ставки НДС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1-го числа месяца, в котором было указанное превышение.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lvl="0" indent="-285750" algn="just">
              <a:buFont typeface="Arial" pitchFamily="34" charset="0"/>
              <a:buChar char="•"/>
            </a:pPr>
            <a:endParaRPr lang="ru-RU" dirty="0" smtClean="0"/>
          </a:p>
          <a:p>
            <a:pPr marL="285750" lvl="0" indent="-285750" algn="just">
              <a:buFont typeface="Arial" pitchFamily="34" charset="0"/>
              <a:buChar char="•"/>
            </a:pPr>
            <a:endParaRPr lang="ru-RU" sz="1616" dirty="0">
              <a:solidFill>
                <a:srgbClr val="FF0000"/>
              </a:solidFill>
              <a:ea typeface="Calibri"/>
              <a:cs typeface="Calibri"/>
              <a:sym typeface="Calibri"/>
            </a:endParaRPr>
          </a:p>
          <a:p>
            <a:pPr lvl="0" algn="just">
              <a:buClr>
                <a:srgbClr val="000000"/>
              </a:buClr>
              <a:buSzPts val="1800"/>
            </a:pPr>
            <a:endParaRPr lang="ru-RU" sz="1616" dirty="0">
              <a:solidFill>
                <a:srgbClr val="FF0000"/>
              </a:solidFill>
              <a:ea typeface="Calibri"/>
              <a:cs typeface="Calibri"/>
              <a:sym typeface="Calibri"/>
            </a:endParaRPr>
          </a:p>
          <a:p>
            <a:pPr lvl="0" algn="just">
              <a:buClr>
                <a:srgbClr val="000000"/>
              </a:buClr>
              <a:buSzPts val="1800"/>
            </a:pPr>
            <a:r>
              <a:rPr lang="ru-RU" sz="1616" dirty="0">
                <a:solidFill>
                  <a:srgbClr val="FF0000"/>
                </a:solidFill>
                <a:ea typeface="Calibri"/>
                <a:cs typeface="Calibri"/>
                <a:sym typeface="Calibri"/>
              </a:rPr>
              <a:t> </a:t>
            </a:r>
          </a:p>
          <a:p>
            <a:pPr lvl="0" algn="just">
              <a:buClr>
                <a:srgbClr val="000000"/>
              </a:buClr>
              <a:buSzPts val="1800"/>
            </a:pPr>
            <a:endParaRPr lang="ru-RU" sz="1616" dirty="0">
              <a:solidFill>
                <a:srgbClr val="FF0000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643772" y="864938"/>
            <a:ext cx="8161791" cy="79040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1040850" rtl="0" eaLnBrk="1" latinLnBrk="0" hangingPunct="1">
              <a:lnSpc>
                <a:spcPts val="5194"/>
              </a:lnSpc>
              <a:spcBef>
                <a:spcPct val="0"/>
              </a:spcBef>
              <a:buNone/>
              <a:defRPr sz="4600" b="1" i="0" kern="1200" cap="all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indent="449580" algn="ctr" defTabSz="913390">
              <a:lnSpc>
                <a:spcPct val="107000"/>
              </a:lnSpc>
              <a:spcBef>
                <a:spcPts val="0"/>
              </a:spcBef>
            </a:pPr>
            <a:r>
              <a:rPr lang="ru-RU" sz="1600" cap="none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Изменения</a:t>
            </a:r>
            <a:r>
              <a:rPr lang="ru-RU" sz="1600" cap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внесенные в гл. 21 НК РФ,</a:t>
            </a:r>
          </a:p>
          <a:p>
            <a:pPr lvl="0" indent="449580" algn="ctr" defTabSz="913390">
              <a:lnSpc>
                <a:spcPct val="107000"/>
              </a:lnSpc>
              <a:spcBef>
                <a:spcPts val="0"/>
              </a:spcBef>
            </a:pPr>
            <a:r>
              <a:rPr lang="ru-RU" sz="1600" cap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целях установления порядка исчисления (уплаты) НДС налогоплательщиками УСН с 1 января 2025 </a:t>
            </a:r>
            <a:r>
              <a:rPr lang="ru-RU" sz="1600" cap="none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endParaRPr lang="ru-RU" sz="2000" cap="none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3959" y="283857"/>
            <a:ext cx="820869" cy="820869"/>
          </a:xfrm>
          <a:prstGeom prst="rect">
            <a:avLst/>
          </a:prstGeom>
        </p:spPr>
        <p:txBody>
          <a:bodyPr vert="horz" wrap="none" lIns="93637" tIns="46818" rIns="93637" bIns="46818" rtlCol="0" anchor="ctr">
            <a:normAutofit/>
          </a:bodyPr>
          <a:lstStyle/>
          <a:p>
            <a:pPr defTabSz="936351">
              <a:spcBef>
                <a:spcPct val="0"/>
              </a:spcBef>
            </a:pPr>
            <a:endParaRPr lang="ru-RU" sz="4309" b="1" dirty="0">
              <a:solidFill>
                <a:srgbClr val="00B05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8805563" y="6407968"/>
            <a:ext cx="583832" cy="504011"/>
          </a:xfrm>
        </p:spPr>
        <p:txBody>
          <a:bodyPr/>
          <a:lstStyle/>
          <a:p>
            <a:fld id="{E20E89E6-FE54-4E13-859C-1FA908D70D39}" type="slidenum">
              <a:rPr lang="ru-RU" sz="2400" smtClean="0">
                <a:solidFill>
                  <a:schemeClr val="tx1"/>
                </a:solidFill>
              </a:rPr>
              <a:pPr/>
              <a:t>5</a:t>
            </a:fld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68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7324" y="1789664"/>
            <a:ext cx="8080321" cy="63563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580" algn="just">
              <a:lnSpc>
                <a:spcPct val="107000"/>
              </a:lnSpc>
            </a:pP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01.01.2026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налогоплательщик УСН также может применять специальную ставку НДС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5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%, если доходы за 2025 год составили от 60 млн рублей до 250 млн рублей (с учетом индексации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 7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%, если доходы за 2025 год составили от 250 млн рублей до 450 млн рублей (с учетом индексации).</a:t>
            </a:r>
            <a:endParaRPr lang="ru-RU" sz="1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49580" algn="just">
              <a:lnSpc>
                <a:spcPct val="107000"/>
              </a:lnSpc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доходы налогоплательщика УСН за 2025 год не превысили 60 млн рублей, то ставка НДС 5% применяется в 2026 году с месяца, следующего за месяцем превышения доходов 60 млн рублей до месяца (включительно), в котором доходы превысили 250 млн рублей (с учетом индексации).</a:t>
            </a:r>
            <a:endParaRPr lang="ru-RU" sz="1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49580" algn="just">
              <a:lnSpc>
                <a:spcPct val="107000"/>
              </a:lnSpc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Досрочное прекращение применения указанных ставок НДС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возможно только, если налогоплательщик УСН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утратит право на их применение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(если доходы за год превысят 450 млн рублей)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или с нового года получит автоматически освобождение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от уплаты НДС (если доходы за предыдущий год будут менее 60 млн рублей).</a:t>
            </a:r>
            <a:endParaRPr lang="ru-RU" sz="1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49580" algn="just">
              <a:lnSpc>
                <a:spcPct val="107000"/>
              </a:lnSpc>
            </a:pP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Статья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164 НК РФ дополнена пунктом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9,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соответствии с которым организация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или ИП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обязаны применять налоговую ставку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предусмотренную подпунктом 1 или 2 пункта 8 ст. 164 НК РФ, в течение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менее 12 последовательных налоговых периодов,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начиная с первого налогового периода, за который представлена налоговая декларация, в которой отражены операции, подлежащие налогообложению по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ставкам 5% и 7%,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иное не предусмотрено абзацем пятым подпункта 1 или абзацем пятым подпункта 2 пункта 8 ст. 164 НК РФ </a:t>
            </a: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(т.е. в случае утраты права на применение ставок 5% </a:t>
            </a:r>
            <a:r>
              <a:rPr 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7</a:t>
            </a: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%).</a:t>
            </a:r>
          </a:p>
          <a:p>
            <a:pPr lvl="0" indent="449580" algn="just">
              <a:lnSpc>
                <a:spcPct val="107000"/>
              </a:lnSpc>
            </a:pPr>
            <a:endParaRPr lang="ru-RU" sz="1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endParaRPr lang="ru-RU" sz="1616" dirty="0">
              <a:solidFill>
                <a:srgbClr val="FF0000"/>
              </a:solidFill>
              <a:ea typeface="Calibri"/>
              <a:cs typeface="Calibri"/>
              <a:sym typeface="Calibri"/>
            </a:endParaRPr>
          </a:p>
          <a:p>
            <a:pPr algn="just">
              <a:buClr>
                <a:srgbClr val="000000"/>
              </a:buClr>
              <a:buSzPts val="1800"/>
            </a:pPr>
            <a:endParaRPr lang="ru-RU" sz="1616" dirty="0">
              <a:solidFill>
                <a:srgbClr val="FF0000"/>
              </a:solidFill>
              <a:ea typeface="Calibri"/>
              <a:cs typeface="Calibri"/>
              <a:sym typeface="Calibri"/>
            </a:endParaRPr>
          </a:p>
          <a:p>
            <a:pPr algn="just">
              <a:buClr>
                <a:srgbClr val="000000"/>
              </a:buClr>
              <a:buSzPts val="1800"/>
            </a:pPr>
            <a:r>
              <a:rPr lang="ru-RU" sz="1616" dirty="0">
                <a:solidFill>
                  <a:srgbClr val="FF0000"/>
                </a:solidFill>
                <a:ea typeface="Calibri"/>
                <a:cs typeface="Calibri"/>
                <a:sym typeface="Calibri"/>
              </a:rPr>
              <a:t> </a:t>
            </a:r>
          </a:p>
          <a:p>
            <a:pPr algn="just">
              <a:buClr>
                <a:srgbClr val="000000"/>
              </a:buClr>
              <a:buSzPts val="1800"/>
            </a:pPr>
            <a:endParaRPr lang="ru-RU" sz="1616" dirty="0">
              <a:solidFill>
                <a:srgbClr val="FF0000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643772" y="864938"/>
            <a:ext cx="8161791" cy="79040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1040850" rtl="0" eaLnBrk="1" latinLnBrk="0" hangingPunct="1">
              <a:lnSpc>
                <a:spcPts val="5194"/>
              </a:lnSpc>
              <a:spcBef>
                <a:spcPct val="0"/>
              </a:spcBef>
              <a:buNone/>
              <a:defRPr sz="4600" b="1" i="0" kern="1200" cap="all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449580" algn="ctr" defTabSz="913390">
              <a:lnSpc>
                <a:spcPct val="107000"/>
              </a:lnSpc>
              <a:spcBef>
                <a:spcPts val="0"/>
              </a:spcBef>
            </a:pPr>
            <a:r>
              <a:rPr lang="ru-RU" sz="1600" cap="none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Изменения</a:t>
            </a:r>
            <a:r>
              <a:rPr lang="ru-RU" sz="1600" cap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внесенные в гл. 21 НК РФ,</a:t>
            </a:r>
          </a:p>
          <a:p>
            <a:pPr indent="449580" algn="ctr" defTabSz="913390">
              <a:lnSpc>
                <a:spcPct val="107000"/>
              </a:lnSpc>
              <a:spcBef>
                <a:spcPts val="0"/>
              </a:spcBef>
            </a:pPr>
            <a:r>
              <a:rPr lang="ru-RU" sz="1600" cap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целях установления порядка исчисления (уплаты) НДС налогоплательщиками УСН с 1 января 2025 </a:t>
            </a:r>
            <a:r>
              <a:rPr lang="ru-RU" sz="1600" cap="none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endParaRPr lang="ru-RU" sz="2000" cap="none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3959" y="283857"/>
            <a:ext cx="820869" cy="820869"/>
          </a:xfrm>
          <a:prstGeom prst="rect">
            <a:avLst/>
          </a:prstGeom>
        </p:spPr>
        <p:txBody>
          <a:bodyPr vert="horz" wrap="none" lIns="93637" tIns="46818" rIns="93637" bIns="46818" rtlCol="0" anchor="ctr">
            <a:normAutofit/>
          </a:bodyPr>
          <a:lstStyle/>
          <a:p>
            <a:pPr defTabSz="936351">
              <a:spcBef>
                <a:spcPct val="0"/>
              </a:spcBef>
            </a:pPr>
            <a:endParaRPr lang="ru-RU" sz="4309" b="1" dirty="0">
              <a:solidFill>
                <a:srgbClr val="00B050"/>
              </a:solidFill>
            </a:endParaRPr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8805563" y="6407968"/>
            <a:ext cx="583832" cy="504011"/>
          </a:xfrm>
        </p:spPr>
        <p:txBody>
          <a:bodyPr/>
          <a:lstStyle/>
          <a:p>
            <a:fld id="{E20E89E6-FE54-4E13-859C-1FA908D70D39}" type="slidenum">
              <a:rPr lang="ru-RU" sz="2400" smtClean="0">
                <a:solidFill>
                  <a:prstClr val="black"/>
                </a:solidFill>
              </a:rPr>
              <a:pPr/>
              <a:t>6</a:t>
            </a:fld>
            <a:endParaRPr lang="ru-RU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62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7324" y="1789664"/>
            <a:ext cx="8080321" cy="1350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</a:pPr>
            <a:endParaRPr lang="ru-RU" sz="16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endParaRPr lang="ru-RU" sz="1616" dirty="0">
              <a:solidFill>
                <a:srgbClr val="FF0000"/>
              </a:solidFill>
              <a:ea typeface="Calibri"/>
              <a:cs typeface="Calibri"/>
              <a:sym typeface="Calibri"/>
            </a:endParaRPr>
          </a:p>
          <a:p>
            <a:pPr algn="just">
              <a:buClr>
                <a:srgbClr val="000000"/>
              </a:buClr>
              <a:buSzPts val="1800"/>
            </a:pPr>
            <a:endParaRPr lang="ru-RU" sz="1616" dirty="0">
              <a:solidFill>
                <a:srgbClr val="FF0000"/>
              </a:solidFill>
              <a:ea typeface="Calibri"/>
              <a:cs typeface="Calibri"/>
              <a:sym typeface="Calibri"/>
            </a:endParaRPr>
          </a:p>
          <a:p>
            <a:pPr algn="just">
              <a:buClr>
                <a:srgbClr val="000000"/>
              </a:buClr>
              <a:buSzPts val="1800"/>
            </a:pPr>
            <a:r>
              <a:rPr lang="ru-RU" sz="1616" dirty="0">
                <a:solidFill>
                  <a:srgbClr val="FF0000"/>
                </a:solidFill>
                <a:ea typeface="Calibri"/>
                <a:cs typeface="Calibri"/>
                <a:sym typeface="Calibri"/>
              </a:rPr>
              <a:t> </a:t>
            </a:r>
          </a:p>
          <a:p>
            <a:pPr algn="just">
              <a:buClr>
                <a:srgbClr val="000000"/>
              </a:buClr>
              <a:buSzPts val="1800"/>
            </a:pPr>
            <a:endParaRPr lang="ru-RU" sz="1616" dirty="0">
              <a:solidFill>
                <a:srgbClr val="FF0000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643772" y="864938"/>
            <a:ext cx="8161791" cy="79040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1040850" rtl="0" eaLnBrk="1" latinLnBrk="0" hangingPunct="1">
              <a:lnSpc>
                <a:spcPts val="5194"/>
              </a:lnSpc>
              <a:spcBef>
                <a:spcPct val="0"/>
              </a:spcBef>
              <a:buNone/>
              <a:defRPr sz="4600" b="1" i="0" kern="1200" cap="all">
                <a:solidFill>
                  <a:srgbClr val="005AA9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449580" algn="ctr" defTabSz="913390">
              <a:lnSpc>
                <a:spcPct val="107000"/>
              </a:lnSpc>
              <a:spcBef>
                <a:spcPts val="0"/>
              </a:spcBef>
            </a:pPr>
            <a:r>
              <a:rPr lang="ru-RU" sz="1600" cap="none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Изменения</a:t>
            </a:r>
            <a:r>
              <a:rPr lang="ru-RU" sz="1600" cap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внесенные в гл. 21 НК РФ,</a:t>
            </a:r>
          </a:p>
          <a:p>
            <a:pPr indent="449580" algn="ctr" defTabSz="913390">
              <a:lnSpc>
                <a:spcPct val="107000"/>
              </a:lnSpc>
              <a:spcBef>
                <a:spcPts val="0"/>
              </a:spcBef>
            </a:pPr>
            <a:r>
              <a:rPr lang="ru-RU" sz="1600" cap="none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целях установления порядка исчисления (уплаты) НДС налогоплательщиками УСН с 1 января 2025 </a:t>
            </a:r>
            <a:r>
              <a:rPr lang="ru-RU" sz="1600" cap="none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endParaRPr lang="ru-RU" sz="2000" cap="none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3959" y="283857"/>
            <a:ext cx="820869" cy="820869"/>
          </a:xfrm>
          <a:prstGeom prst="rect">
            <a:avLst/>
          </a:prstGeom>
        </p:spPr>
        <p:txBody>
          <a:bodyPr vert="horz" wrap="none" lIns="93637" tIns="46818" rIns="93637" bIns="46818" rtlCol="0" anchor="ctr">
            <a:normAutofit/>
          </a:bodyPr>
          <a:lstStyle/>
          <a:p>
            <a:pPr defTabSz="936351">
              <a:spcBef>
                <a:spcPct val="0"/>
              </a:spcBef>
            </a:pPr>
            <a:endParaRPr lang="ru-RU" sz="4309" b="1" dirty="0">
              <a:solidFill>
                <a:srgbClr val="00B050"/>
              </a:solidFill>
            </a:endParaRPr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8805563" y="6407968"/>
            <a:ext cx="583832" cy="504011"/>
          </a:xfrm>
        </p:spPr>
        <p:txBody>
          <a:bodyPr/>
          <a:lstStyle/>
          <a:p>
            <a:fld id="{E20E89E6-FE54-4E13-859C-1FA908D70D39}" type="slidenum">
              <a:rPr lang="ru-RU" sz="2400" smtClean="0">
                <a:solidFill>
                  <a:prstClr val="black"/>
                </a:solidFill>
              </a:rPr>
              <a:pPr/>
              <a:t>7</a:t>
            </a:fld>
            <a:endParaRPr lang="ru-RU" sz="2400" dirty="0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27324" y="1871464"/>
            <a:ext cx="8078239" cy="5098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580" algn="just">
              <a:lnSpc>
                <a:spcPct val="107000"/>
              </a:lnSpc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Таким образом, ставки НДС 5% и 7%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необходимо применять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менее 12 последовательных кварталов - начиная с периода, за который представлена декларация по НДС с такой ставкой.</a:t>
            </a:r>
            <a:endParaRPr lang="ru-RU" sz="1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49580" algn="just">
              <a:lnSpc>
                <a:spcPct val="107000"/>
              </a:lnSpc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Организации и ИП, применяющие налоговые ставки, установленные пунктом 8 ст. 164 НК РФ, не применяют налоговые ставки, установленные пунктом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ст. 164 НК РФ - 0% 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исключением случаев налогообложения по </a:t>
            </a:r>
            <a:r>
              <a:rPr lang="ru-RU" sz="1600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ставке 0% </a:t>
            </a:r>
            <a:r>
              <a:rPr lang="ru-RU" sz="16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операций, указанных </a:t>
            </a:r>
            <a:r>
              <a:rPr lang="ru-RU" sz="16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подпунктах 1 - 1.2, 2.1 - 3.1, 7 и 11 пункта 1</a:t>
            </a:r>
            <a:r>
              <a:rPr lang="ru-RU" sz="16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пунктами 2 и 3 ст. 164 НК </a:t>
            </a:r>
            <a:r>
              <a:rPr lang="ru-RU" sz="1600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РФ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indent="449580" algn="just">
              <a:lnSpc>
                <a:spcPct val="107000"/>
              </a:lnSpc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Соответственно, организации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ИП, которые исчисляют и уплачивают НДС по ставкам 5% и 7%, при реализации товаров (работ, услуг) на территории РФ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ставки 10% и 20% не используют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indent="449580" algn="just">
              <a:lnSpc>
                <a:spcPct val="107000"/>
              </a:lnSpc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Ставка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НДС 0% применяется при экспорте товаров, международной перевозке, а также в некоторых других случаях. В частности: экспорт товаров (в том числе в ЕАЭС); международные перевозки товаров; транспортно-экспедиционные услуги при организации международной перевозки; реализация товаров дипломатическим представительствам и международным организациям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 indent="449580" algn="just">
              <a:lnSpc>
                <a:spcPct val="107000"/>
              </a:lnSpc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этом о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боснованность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применения ставки НДС 0% должна быть документально подтверждена. Перечень документов, подтверждающих ставку 0%, предусмотрен </a:t>
            </a:r>
            <a:r>
              <a:rPr lang="ru-RU" sz="16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ст. 165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НК РФ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600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 применении ставки 0% право на вычет НДС у налогоплательщиков УСН, применяющих ставки 5 % или 7% отсутствует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236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Номер слайда 3"/>
          <p:cNvSpPr txBox="1">
            <a:spLocks noGrp="1"/>
          </p:cNvSpPr>
          <p:nvPr/>
        </p:nvSpPr>
        <p:spPr>
          <a:xfrm>
            <a:off x="8835961" y="6407968"/>
            <a:ext cx="521200" cy="500063"/>
          </a:xfrm>
          <a:prstGeom prst="rect">
            <a:avLst/>
          </a:prstGeom>
          <a:noFill/>
        </p:spPr>
        <p:txBody>
          <a:bodyPr lIns="99446" tIns="49728" rIns="99446" bIns="49728" anchor="ctr"/>
          <a:lstStyle/>
          <a:p>
            <a:pPr algn="ctr" defTabSz="99446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 smtClean="0">
                <a:solidFill>
                  <a:srgbClr val="FF0000"/>
                </a:solidFill>
                <a:latin typeface="Trebuchet MS" pitchFamily="34" charset="0"/>
              </a:rPr>
              <a:t>16</a:t>
            </a:r>
            <a:endParaRPr lang="ru-RU" sz="2400" dirty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263302" y="749268"/>
            <a:ext cx="8946484" cy="882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328" tIns="45665" rIns="91328" bIns="45665">
            <a:spAutoFit/>
          </a:bodyPr>
          <a:lstStyle/>
          <a:p>
            <a:pPr lvl="0" indent="449580" algn="ctr">
              <a:lnSpc>
                <a:spcPct val="107000"/>
              </a:lnSpc>
            </a:pP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Изменения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внесенные в гл. 21 НК РФ,</a:t>
            </a:r>
          </a:p>
          <a:p>
            <a:pPr lvl="0" indent="449580" algn="ctr">
              <a:lnSpc>
                <a:spcPct val="107000"/>
              </a:lnSpc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целях установления порядка исчисления (уплаты) НДС налогоплательщиками УСН с 1 января 2025 года</a:t>
            </a:r>
            <a:endParaRPr lang="ru-RU" sz="2000" b="1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>
            <a:spLocks noChangeAspect="1"/>
          </p:cNvSpPr>
          <p:nvPr/>
        </p:nvSpPr>
        <p:spPr>
          <a:xfrm>
            <a:off x="551334" y="1655813"/>
            <a:ext cx="8137494" cy="4768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Налогоплательщики УСН, выбравших применение специальных ставок НДС, при реализации товаров (работ, услуг), имущественных прав применяют ставки 5% и 7%. </a:t>
            </a: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этом на основании п. 4 ст. 164 НК РФ при получении авансов для исчисления НДС применяются расчетные ставки НДС: 5/105, 7/107. </a:t>
            </a:r>
          </a:p>
          <a:p>
            <a:pPr lvl="0" indent="449580" algn="just">
              <a:lnSpc>
                <a:spcPct val="107000"/>
              </a:lnSpc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Необходимо учитывать, что налоговые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ставки 5% или 7%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применяются при ввозе товаров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территорию РФ, в том числе из стран ЕАЭС, а также при осуществлении операций, указанных в пунктах 1, 3 - 6 статьи 161 НК РФ (</a:t>
            </a:r>
            <a:r>
              <a:rPr lang="ru-RU" sz="16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т.е. при исполнении обязанностей налогового агента по НДС</a:t>
            </a:r>
            <a:r>
              <a:rPr lang="ru-RU" sz="16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случае, если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ИП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применял одновременно общий режим налогообложения и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ПСН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либо систему налогообложения для сельскохозяйственных товаропроизводителей (ЕСХН) и патентную систему налогообложения, при определении величин размера доходов, для возможности применения пониженных ставок, указанных в пункте 8 ст. 164 НК РФ,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учитываются доходы по обоим указанным налоговым режимам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Также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случае, если ИП применяет (применял) одновременно УСН и патентную систему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налогообложения, при определении величин размера доходов, указанных в пункте 8 ст.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164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НК РФ,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учитываются доходы по обоим указанным специальным налоговым режимам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Уведомлять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отдельно налоговый орган о выборе ставки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НДС 5% или 7%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не требуется.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3959" y="283857"/>
            <a:ext cx="820869" cy="820869"/>
          </a:xfrm>
          <a:prstGeom prst="rect">
            <a:avLst/>
          </a:prstGeom>
        </p:spPr>
        <p:txBody>
          <a:bodyPr vert="horz" wrap="none" lIns="93637" tIns="46818" rIns="93637" bIns="46818" rtlCol="0" anchor="ctr">
            <a:normAutofit/>
          </a:bodyPr>
          <a:lstStyle/>
          <a:p>
            <a:pPr defTabSz="936351">
              <a:spcBef>
                <a:spcPct val="0"/>
              </a:spcBef>
            </a:pPr>
            <a:endParaRPr lang="ru-RU" sz="4309" b="1" dirty="0">
              <a:solidFill>
                <a:srgbClr val="00B05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8805563" y="6407968"/>
            <a:ext cx="583832" cy="504011"/>
          </a:xfrm>
        </p:spPr>
        <p:txBody>
          <a:bodyPr/>
          <a:lstStyle/>
          <a:p>
            <a:fld id="{E20E89E6-FE54-4E13-859C-1FA908D70D39}" type="slidenum">
              <a:rPr lang="ru-RU" sz="2400" smtClean="0">
                <a:solidFill>
                  <a:schemeClr val="tx1"/>
                </a:solidFill>
              </a:rPr>
              <a:pPr/>
              <a:t>8</a:t>
            </a:fld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11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indent="449580" defTabSz="913390">
              <a:lnSpc>
                <a:spcPct val="107000"/>
              </a:lnSpc>
              <a:spcBef>
                <a:spcPts val="0"/>
              </a:spcBef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Изменения, внесенные в гл. 21 НК РФ,</a:t>
            </a:r>
            <a:b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целях установления порядка исчисления (уплаты) НДС налогоплательщиками УСН с 1 января 2025 года</a:t>
            </a:r>
            <a:b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9981" y="1679840"/>
            <a:ext cx="8352273" cy="4751214"/>
          </a:xfrm>
        </p:spPr>
        <p:txBody>
          <a:bodyPr>
            <a:normAutofit/>
          </a:bodyPr>
          <a:lstStyle/>
          <a:p>
            <a:pPr algn="just"/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  <a:p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67358" y="1488193"/>
            <a:ext cx="8064896" cy="53617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Исчисленный НДС налогоплательщики УСН, применяющие специальные ставки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НДС 5% или 7%, могут заявить к вычету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только в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следующих случаях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при отгрузке в счет авансов, т.е. когда произведен зачет ранее полученного аванса при реализации;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при возврате авансов и расторжении (изменении условий) договора;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при возврате покупателем товаров или отказа от товаров (работ, услуг);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при изменении цены отгруженных товаров (работ, услуг) в сторону уменьшения.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указанных случаях в книге покупок регистрируются авансовые счета-фактуры, либо корректировочные счета-фактуры (при возврате или отказе от товаров, работ, услуг). Сведения из книги покупок выгружаются в декларацию по НДС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остальных случаях право на вычет «входного» НДС у налогоплательщика УСН, применяющего специальную ставку НДС 5% или 7%, отсутствует. В этом случае «входной» НДС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включается в стоимость покупок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учитывается в расходах для УСН по мере учета в расходах стоимости покупок.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Вместе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тем, льготные ставки в размере 5 и 7%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 право,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не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обязанность.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налогоплательщики УСН не захотят их применять, то можно применять общую ставку 20% (п. 3 ст. 164 НК РФ) или 10% (п. 2 ст. 164 НК РФ) по определенным перечням кодов товаров, утвержденным Постановлениями правительства РФ.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этом в данном случае сохраняется возможность применения такими налогоплательщиками вычетов НДС, установленных нормами ст. 171, 172 НК РФ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806525" y="6431054"/>
            <a:ext cx="504057" cy="383297"/>
          </a:xfrm>
        </p:spPr>
        <p:txBody>
          <a:bodyPr/>
          <a:lstStyle/>
          <a:p>
            <a:fld id="{E20E89E6-FE54-4E13-859C-1FA908D70D39}" type="slidenum">
              <a:rPr lang="ru-RU" sz="2400">
                <a:solidFill>
                  <a:prstClr val="black"/>
                </a:solidFill>
              </a:rPr>
              <a:pPr/>
              <a:t>9</a:t>
            </a:fld>
            <a:endParaRPr lang="ru-RU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847836"/>
      </p:ext>
    </p:extLst>
  </p:cSld>
  <p:clrMapOvr>
    <a:masterClrMapping/>
  </p:clrMapOvr>
</p:sld>
</file>

<file path=ppt/theme/theme1.xml><?xml version="1.0" encoding="utf-8"?>
<a:theme xmlns:a="http://schemas.openxmlformats.org/drawingml/2006/main" name="Фирм стиль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Фирм стиль</Template>
  <TotalTime>34003</TotalTime>
  <Words>5464</Words>
  <Application>Microsoft Office PowerPoint</Application>
  <PresentationFormat>Произвольный</PresentationFormat>
  <Paragraphs>293</Paragraphs>
  <Slides>24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0" baseType="lpstr">
      <vt:lpstr>Arial</vt:lpstr>
      <vt:lpstr>Arial Narrow</vt:lpstr>
      <vt:lpstr>Calibri</vt:lpstr>
      <vt:lpstr>Times New Roman</vt:lpstr>
      <vt:lpstr>Trebuchet MS</vt:lpstr>
      <vt:lpstr>Фирм стиль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Изменения, внесенные в гл. 21 НК РФ,  в целях установления порядка исчисления (уплаты) НДС налогоплательщиками УСН с 1 января 2025 года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Изменения, внесенные в гл. 21 НК РФ,  в целях установления порядка исчисления (уплаты) НДС налогоплательщиками УСН с 1 января 2025 года </vt:lpstr>
      <vt:lpstr>Изменения, внесенные в гл. 21 НК РФ,  в целях установления порядка исчисления (уплаты) НДС налогоплательщиками УСН с 1 января 2025 года </vt:lpstr>
      <vt:lpstr>Момент возникновения обязанности исчислить НДС налогоплательщиками УСН,  порядок выставления счетов-фактур, ведения книг продаж и покупок, представления налоговой декларации по НДС и сроков уплаты</vt:lpstr>
      <vt:lpstr>Момент возникновения обязанности исчислить НДС налогоплательщиками УСН,  порядок выставления счетов-фактур, ведения книг продаж и покупок, представления налоговой декларации по НДС и сроков уплаты</vt:lpstr>
      <vt:lpstr> Переходные положения по «входному» НДС по покупкам до 01.01.2025 (Закон № 362-ФЗ, п. 18 Методических рекомендаций ФНС России по НДС для УСН). </vt:lpstr>
      <vt:lpstr>Момент возникновения обязанности исчислить НДС налогоплательщиками УСН,  порядок выставления счетов-фактур, ведения книг продаж и покупок, представления налоговой декларации по НДС и сроков уплаты</vt:lpstr>
      <vt:lpstr>Момент возникновения обязанности исчислить НДС налогоплательщиками УСН,  порядок выставления счетов-фактур, ведения книг продаж и покупок, представления налоговой декларации по НДС и сроков уплаты</vt:lpstr>
      <vt:lpstr>Порядок представления налоговой декларации по НДС и сроков уплаты</vt:lpstr>
      <vt:lpstr>Порядок применения чеков ККТ налогоплательщиками УСН, которые обязаны исчислять и уплачивать НДС в бюджет с 01.01.2025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3400-00-938</dc:creator>
  <cp:lastModifiedBy>Семенчук Алина Юрьевна</cp:lastModifiedBy>
  <cp:revision>770</cp:revision>
  <cp:lastPrinted>2024-11-07T13:45:44Z</cp:lastPrinted>
  <dcterms:created xsi:type="dcterms:W3CDTF">2019-10-22T06:54:14Z</dcterms:created>
  <dcterms:modified xsi:type="dcterms:W3CDTF">2025-02-06T12:21:04Z</dcterms:modified>
</cp:coreProperties>
</file>